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 id="2147483728" r:id="rId5"/>
    <p:sldMasterId id="2147483746" r:id="rId6"/>
  </p:sldMasterIdLst>
  <p:notesMasterIdLst>
    <p:notesMasterId r:id="rId89"/>
  </p:notesMasterIdLst>
  <p:handoutMasterIdLst>
    <p:handoutMasterId r:id="rId90"/>
  </p:handoutMasterIdLst>
  <p:sldIdLst>
    <p:sldId id="477" r:id="rId7"/>
    <p:sldId id="479" r:id="rId8"/>
    <p:sldId id="480" r:id="rId9"/>
    <p:sldId id="676" r:id="rId10"/>
    <p:sldId id="692" r:id="rId11"/>
    <p:sldId id="689" r:id="rId12"/>
    <p:sldId id="677" r:id="rId13"/>
    <p:sldId id="678" r:id="rId14"/>
    <p:sldId id="715" r:id="rId15"/>
    <p:sldId id="693" r:id="rId16"/>
    <p:sldId id="691" r:id="rId17"/>
    <p:sldId id="658" r:id="rId18"/>
    <p:sldId id="679" r:id="rId19"/>
    <p:sldId id="684" r:id="rId20"/>
    <p:sldId id="685" r:id="rId21"/>
    <p:sldId id="815" r:id="rId22"/>
    <p:sldId id="814" r:id="rId23"/>
    <p:sldId id="694" r:id="rId24"/>
    <p:sldId id="696" r:id="rId25"/>
    <p:sldId id="725" r:id="rId26"/>
    <p:sldId id="729" r:id="rId27"/>
    <p:sldId id="713" r:id="rId28"/>
    <p:sldId id="751" r:id="rId29"/>
    <p:sldId id="757" r:id="rId30"/>
    <p:sldId id="714" r:id="rId31"/>
    <p:sldId id="743" r:id="rId32"/>
    <p:sldId id="744" r:id="rId33"/>
    <p:sldId id="635" r:id="rId34"/>
    <p:sldId id="634" r:id="rId35"/>
    <p:sldId id="633" r:id="rId36"/>
    <p:sldId id="475" r:id="rId37"/>
    <p:sldId id="825" r:id="rId38"/>
    <p:sldId id="822" r:id="rId39"/>
    <p:sldId id="823" r:id="rId40"/>
    <p:sldId id="824" r:id="rId41"/>
    <p:sldId id="826" r:id="rId42"/>
    <p:sldId id="827" r:id="rId43"/>
    <p:sldId id="828" r:id="rId44"/>
    <p:sldId id="829" r:id="rId45"/>
    <p:sldId id="830" r:id="rId46"/>
    <p:sldId id="832" r:id="rId47"/>
    <p:sldId id="833" r:id="rId48"/>
    <p:sldId id="835" r:id="rId49"/>
    <p:sldId id="836" r:id="rId50"/>
    <p:sldId id="837" r:id="rId51"/>
    <p:sldId id="838" r:id="rId52"/>
    <p:sldId id="839" r:id="rId53"/>
    <p:sldId id="841" r:id="rId54"/>
    <p:sldId id="842" r:id="rId55"/>
    <p:sldId id="843" r:id="rId56"/>
    <p:sldId id="844" r:id="rId57"/>
    <p:sldId id="846" r:id="rId58"/>
    <p:sldId id="847" r:id="rId59"/>
    <p:sldId id="849" r:id="rId60"/>
    <p:sldId id="850" r:id="rId61"/>
    <p:sldId id="851" r:id="rId62"/>
    <p:sldId id="852" r:id="rId63"/>
    <p:sldId id="853" r:id="rId64"/>
    <p:sldId id="855" r:id="rId65"/>
    <p:sldId id="858" r:id="rId66"/>
    <p:sldId id="859" r:id="rId67"/>
    <p:sldId id="860" r:id="rId68"/>
    <p:sldId id="861" r:id="rId69"/>
    <p:sldId id="867" r:id="rId70"/>
    <p:sldId id="868" r:id="rId71"/>
    <p:sldId id="869" r:id="rId72"/>
    <p:sldId id="870" r:id="rId73"/>
    <p:sldId id="871" r:id="rId74"/>
    <p:sldId id="872" r:id="rId75"/>
    <p:sldId id="873" r:id="rId76"/>
    <p:sldId id="874" r:id="rId77"/>
    <p:sldId id="876" r:id="rId78"/>
    <p:sldId id="877" r:id="rId79"/>
    <p:sldId id="879" r:id="rId80"/>
    <p:sldId id="880" r:id="rId81"/>
    <p:sldId id="881" r:id="rId82"/>
    <p:sldId id="882" r:id="rId83"/>
    <p:sldId id="883" r:id="rId84"/>
    <p:sldId id="885" r:id="rId85"/>
    <p:sldId id="886" r:id="rId86"/>
    <p:sldId id="887" r:id="rId87"/>
    <p:sldId id="888"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9">
          <p15:clr>
            <a:srgbClr val="A4A3A4"/>
          </p15:clr>
        </p15:guide>
        <p15:guide id="2" orient="horz" pos="890">
          <p15:clr>
            <a:srgbClr val="A4A3A4"/>
          </p15:clr>
        </p15:guide>
        <p15:guide id="3" pos="288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37" autoAdjust="0"/>
    <p:restoredTop sz="96301" autoAdjust="0"/>
  </p:normalViewPr>
  <p:slideViewPr>
    <p:cSldViewPr snapToGrid="0" snapToObjects="1">
      <p:cViewPr>
        <p:scale>
          <a:sx n="110" d="100"/>
          <a:sy n="110" d="100"/>
        </p:scale>
        <p:origin x="1302" y="141"/>
      </p:cViewPr>
      <p:guideLst>
        <p:guide orient="horz" pos="4059"/>
        <p:guide orient="horz" pos="890"/>
        <p:guide pos="2881"/>
      </p:guideLst>
    </p:cSldViewPr>
  </p:slideViewPr>
  <p:outlineViewPr>
    <p:cViewPr>
      <p:scale>
        <a:sx n="33" d="100"/>
        <a:sy n="33" d="100"/>
      </p:scale>
      <p:origin x="0" y="-391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Lst>
  </p:outlineViewPr>
  <p:notesTextViewPr>
    <p:cViewPr>
      <p:scale>
        <a:sx n="100" d="100"/>
        <a:sy n="100" d="100"/>
      </p:scale>
      <p:origin x="0" y="0"/>
    </p:cViewPr>
  </p:notesTextViewPr>
  <p:sorterViewPr>
    <p:cViewPr>
      <p:scale>
        <a:sx n="100" d="100"/>
        <a:sy n="100" d="100"/>
      </p:scale>
      <p:origin x="0" y="-346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20.xml"/><Relationship Id="rId18" Type="http://schemas.openxmlformats.org/officeDocument/2006/relationships/slide" Target="slides/slide38.xml"/><Relationship Id="rId26" Type="http://schemas.openxmlformats.org/officeDocument/2006/relationships/slide" Target="slides/slide68.xml"/><Relationship Id="rId3" Type="http://schemas.openxmlformats.org/officeDocument/2006/relationships/slide" Target="slides/slide3.xml"/><Relationship Id="rId21" Type="http://schemas.openxmlformats.org/officeDocument/2006/relationships/slide" Target="slides/slide45.xml"/><Relationship Id="rId7" Type="http://schemas.openxmlformats.org/officeDocument/2006/relationships/slide" Target="slides/slide8.xml"/><Relationship Id="rId12" Type="http://schemas.openxmlformats.org/officeDocument/2006/relationships/slide" Target="slides/slide18.xml"/><Relationship Id="rId17" Type="http://schemas.openxmlformats.org/officeDocument/2006/relationships/slide" Target="slides/slide37.xml"/><Relationship Id="rId25" Type="http://schemas.openxmlformats.org/officeDocument/2006/relationships/slide" Target="slides/slide67.xml"/><Relationship Id="rId2" Type="http://schemas.openxmlformats.org/officeDocument/2006/relationships/slide" Target="slides/slide2.xml"/><Relationship Id="rId16" Type="http://schemas.openxmlformats.org/officeDocument/2006/relationships/slide" Target="slides/slide36.xml"/><Relationship Id="rId20" Type="http://schemas.openxmlformats.org/officeDocument/2006/relationships/slide" Target="slides/slide40.xml"/><Relationship Id="rId29" Type="http://schemas.openxmlformats.org/officeDocument/2006/relationships/slide" Target="slides/slide71.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6.xml"/><Relationship Id="rId24" Type="http://schemas.openxmlformats.org/officeDocument/2006/relationships/slide" Target="slides/slide65.xml"/><Relationship Id="rId32" Type="http://schemas.openxmlformats.org/officeDocument/2006/relationships/slide" Target="slides/slide78.xml"/><Relationship Id="rId5" Type="http://schemas.openxmlformats.org/officeDocument/2006/relationships/slide" Target="slides/slide5.xml"/><Relationship Id="rId15" Type="http://schemas.openxmlformats.org/officeDocument/2006/relationships/slide" Target="slides/slide34.xml"/><Relationship Id="rId23" Type="http://schemas.openxmlformats.org/officeDocument/2006/relationships/slide" Target="slides/slide47.xml"/><Relationship Id="rId28" Type="http://schemas.openxmlformats.org/officeDocument/2006/relationships/slide" Target="slides/slide70.xml"/><Relationship Id="rId10" Type="http://schemas.openxmlformats.org/officeDocument/2006/relationships/slide" Target="slides/slide15.xml"/><Relationship Id="rId19" Type="http://schemas.openxmlformats.org/officeDocument/2006/relationships/slide" Target="slides/slide39.xml"/><Relationship Id="rId31" Type="http://schemas.openxmlformats.org/officeDocument/2006/relationships/slide" Target="slides/slide77.xml"/><Relationship Id="rId4" Type="http://schemas.openxmlformats.org/officeDocument/2006/relationships/slide" Target="slides/slide4.xml"/><Relationship Id="rId9" Type="http://schemas.openxmlformats.org/officeDocument/2006/relationships/slide" Target="slides/slide13.xml"/><Relationship Id="rId14" Type="http://schemas.openxmlformats.org/officeDocument/2006/relationships/slide" Target="slides/slide21.xml"/><Relationship Id="rId22" Type="http://schemas.openxmlformats.org/officeDocument/2006/relationships/slide" Target="slides/slide46.xml"/><Relationship Id="rId27" Type="http://schemas.openxmlformats.org/officeDocument/2006/relationships/slide" Target="slides/slide69.xml"/><Relationship Id="rId30"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6/19/2018</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6/19/2018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a:t>
            </a:fld>
            <a:endParaRPr lang="en-US" dirty="0"/>
          </a:p>
        </p:txBody>
      </p:sp>
    </p:spTree>
    <p:extLst>
      <p:ext uri="{BB962C8B-B14F-4D97-AF65-F5344CB8AC3E}">
        <p14:creationId xmlns:p14="http://schemas.microsoft.com/office/powerpoint/2010/main" val="423876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200" dirty="0">
                <a:solidFill>
                  <a:srgbClr val="FFFFFF"/>
                </a:solidFill>
                <a:latin typeface="Helvetica" pitchFamily="2" charset="0"/>
              </a:rPr>
              <a:t>(vs text books focus on SysML language and examples) </a:t>
            </a:r>
            <a:endParaRPr dirty="0"/>
          </a:p>
        </p:txBody>
      </p:sp>
    </p:spTree>
    <p:extLst>
      <p:ext uri="{BB962C8B-B14F-4D97-AF65-F5344CB8AC3E}">
        <p14:creationId xmlns:p14="http://schemas.microsoft.com/office/powerpoint/2010/main" val="117701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6819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Touches</a:t>
            </a:r>
            <a:r>
              <a:rPr lang="en-US" baseline="0" dirty="0"/>
              <a:t> on all modeling capabilities: construction, visualization, analysis, management, exchange and integration, collaboration and workflow</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13</a:t>
            </a:fld>
            <a:endParaRPr lang="en-US"/>
          </a:p>
        </p:txBody>
      </p:sp>
    </p:spTree>
    <p:extLst>
      <p:ext uri="{BB962C8B-B14F-4D97-AF65-F5344CB8AC3E}">
        <p14:creationId xmlns:p14="http://schemas.microsoft.com/office/powerpoint/2010/main" val="74310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data sources, sub systems, </a:t>
            </a:r>
            <a:r>
              <a:rPr lang="en-US" dirty="0" err="1"/>
              <a:t>deconflicted</a:t>
            </a:r>
            <a:r>
              <a:rPr lang="en-US" dirty="0"/>
              <a:t>, </a:t>
            </a:r>
            <a:r>
              <a:rPr lang="en-US" dirty="0" err="1"/>
              <a:t>mbe</a:t>
            </a:r>
            <a:r>
              <a:rPr lang="en-US" dirty="0"/>
              <a:t> gives excel interface,</a:t>
            </a:r>
            <a:r>
              <a:rPr lang="en-US" baseline="0" dirty="0"/>
              <a:t> </a:t>
            </a:r>
            <a:r>
              <a:rPr lang="en-US" baseline="0" dirty="0" err="1"/>
              <a:t>syndeia</a:t>
            </a:r>
            <a:r>
              <a:rPr lang="en-US" baseline="0" dirty="0"/>
              <a:t> provides multi-disciplinary integration, </a:t>
            </a:r>
            <a:r>
              <a:rPr lang="en-US" baseline="0" dirty="0" err="1"/>
              <a:t>datahub</a:t>
            </a:r>
            <a:r>
              <a:rPr lang="en-US" baseline="0" dirty="0"/>
              <a:t> AWC and mechanical world</a:t>
            </a:r>
            <a:endParaRPr lang="en-US" dirty="0"/>
          </a:p>
        </p:txBody>
      </p:sp>
      <p:sp>
        <p:nvSpPr>
          <p:cNvPr id="4" name="Slide Number Placeholder 3"/>
          <p:cNvSpPr>
            <a:spLocks noGrp="1"/>
          </p:cNvSpPr>
          <p:nvPr>
            <p:ph type="sldNum" sz="quarter" idx="10"/>
          </p:nvPr>
        </p:nvSpPr>
        <p:spPr/>
        <p:txBody>
          <a:bodyPr/>
          <a:lstStyle/>
          <a:p>
            <a:fld id="{581EDFEE-3633-4153-B3E9-D446D06C2804}" type="slidenum">
              <a:rPr lang="en-US" smtClean="0"/>
              <a:t>14</a:t>
            </a:fld>
            <a:endParaRPr lang="en-US"/>
          </a:p>
        </p:txBody>
      </p:sp>
    </p:spTree>
    <p:extLst>
      <p:ext uri="{BB962C8B-B14F-4D97-AF65-F5344CB8AC3E}">
        <p14:creationId xmlns:p14="http://schemas.microsoft.com/office/powerpoint/2010/main" val="76513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a:t>
            </a:r>
            <a:r>
              <a:rPr lang="en-US" baseline="0" dirty="0"/>
              <a:t> with users, line -&gt; requirements sets, designs -&gt; explore and expand</a:t>
            </a:r>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15</a:t>
            </a:fld>
            <a:endParaRPr lang="en-US" dirty="0"/>
          </a:p>
        </p:txBody>
      </p:sp>
    </p:spTree>
    <p:extLst>
      <p:ext uri="{BB962C8B-B14F-4D97-AF65-F5344CB8AC3E}">
        <p14:creationId xmlns:p14="http://schemas.microsoft.com/office/powerpoint/2010/main" val="59034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16</a:t>
            </a:fld>
            <a:endParaRPr lang="en-US" dirty="0"/>
          </a:p>
        </p:txBody>
      </p:sp>
    </p:spTree>
    <p:extLst>
      <p:ext uri="{BB962C8B-B14F-4D97-AF65-F5344CB8AC3E}">
        <p14:creationId xmlns:p14="http://schemas.microsoft.com/office/powerpoint/2010/main" val="3915561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Arial"/>
                <a:ea typeface="+mn-ea"/>
                <a:cs typeface="+mn-cs"/>
              </a:rPr>
              <a:t>Intent</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A brief description of the problem which is addressed by the design pattern. The intent should prove useful when searching through design patterns, and to quickly understand the purpose of the pattern.</a:t>
            </a:r>
          </a:p>
          <a:p>
            <a:pPr rtl="0" fontAlgn="base"/>
            <a:r>
              <a:rPr lang="en-US" sz="1200" b="0" i="0" u="none" strike="noStrike" kern="1200" dirty="0" smtClean="0">
                <a:solidFill>
                  <a:schemeClr val="tx1"/>
                </a:solidFill>
                <a:effectLst/>
                <a:latin typeface="Arial"/>
                <a:ea typeface="+mn-ea"/>
                <a:cs typeface="+mn-cs"/>
              </a:rPr>
              <a:t>Motivation</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Explains a representative problem of a broad class of problems that the pattern seeks to address. The representative problem is a widespread concern and not trivial. In addition, the Motivation provides conditions that must be satisfied in order for the pattern to be used. After the conditions have been satisfied, the goals that the designer is trying to fulfill can be met. Any complicating design aspects and design constraints will be mentioned as well.</a:t>
            </a:r>
          </a:p>
          <a:p>
            <a:pPr rtl="0" fontAlgn="base"/>
            <a:r>
              <a:rPr lang="en-US" sz="1200" b="0" i="0" u="none" strike="noStrike" kern="1200" dirty="0" smtClean="0">
                <a:solidFill>
                  <a:schemeClr val="tx1"/>
                </a:solidFill>
                <a:effectLst/>
                <a:latin typeface="Arial"/>
                <a:ea typeface="+mn-ea"/>
                <a:cs typeface="+mn-cs"/>
              </a:rPr>
              <a:t>Concept</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A description of the structure of the pattern using SysML diagrams. All elements are generalizations of those that appear in the specific example given in the Motivation view. Each element of the structure is described, and a description of their responsibilities, purpose, and important relationships/interactions among participants are provided.</a:t>
            </a:r>
          </a:p>
          <a:p>
            <a:pPr rtl="0" fontAlgn="base"/>
            <a:r>
              <a:rPr lang="en-US" sz="1200" b="0" i="0" u="none" strike="noStrike" kern="1200" dirty="0" smtClean="0">
                <a:solidFill>
                  <a:schemeClr val="tx1"/>
                </a:solidFill>
                <a:effectLst/>
                <a:latin typeface="Arial"/>
                <a:ea typeface="+mn-ea"/>
                <a:cs typeface="+mn-cs"/>
              </a:rPr>
              <a:t>Consequences</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A description of the results, side effects, and trade-offs caused when applying the design pattern to the modeler's system.  The actions and the positive or negative consequences are described. Additionally, a listing of possible conflicts that can occur while applying or using the pattern are provided. The possible scenario is described, and an explanation of the conflict is provided. It should be understood to the reader of the design patterns that both positive and negative consequences could occur. The designs are a compromise between available options and no design can avoid some negative consequence.</a:t>
            </a:r>
          </a:p>
          <a:p>
            <a:pPr rtl="0" fontAlgn="base"/>
            <a:r>
              <a:rPr lang="en-US" sz="1200" b="0" i="0" u="none" strike="noStrike" kern="1200" dirty="0" smtClean="0">
                <a:solidFill>
                  <a:schemeClr val="tx1"/>
                </a:solidFill>
                <a:effectLst/>
                <a:latin typeface="Arial"/>
                <a:ea typeface="+mn-ea"/>
                <a:cs typeface="+mn-cs"/>
              </a:rPr>
              <a:t>Implementation</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A sample model for instructional purposes that addresses the problem which is presented in the Motivation view. The example illustrates in detail how the pattern is applied a the particular problem.</a:t>
            </a:r>
          </a:p>
          <a:p>
            <a:pPr rtl="0" fontAlgn="base"/>
            <a:r>
              <a:rPr lang="en-US" sz="1200" b="0" i="0" u="none" strike="noStrike" kern="1200" dirty="0" smtClean="0">
                <a:solidFill>
                  <a:schemeClr val="tx1"/>
                </a:solidFill>
                <a:effectLst/>
                <a:latin typeface="Arial"/>
                <a:ea typeface="+mn-ea"/>
                <a:cs typeface="+mn-cs"/>
              </a:rPr>
              <a:t>Known Uses</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Other efforts that have dealt with the design problem which is addressed by the design pattern. An example system may have used a variation or the same design pattern as a solution.</a:t>
            </a:r>
          </a:p>
          <a:p>
            <a:pPr rtl="0" fontAlgn="base"/>
            <a:r>
              <a:rPr lang="en-US" sz="1200" b="0" i="0" u="none" strike="noStrike" kern="1200" dirty="0" smtClean="0">
                <a:solidFill>
                  <a:schemeClr val="tx1"/>
                </a:solidFill>
                <a:effectLst/>
                <a:latin typeface="Arial"/>
                <a:ea typeface="+mn-ea"/>
                <a:cs typeface="+mn-cs"/>
              </a:rPr>
              <a:t>Tooling</a:t>
            </a:r>
            <a:br>
              <a:rPr lang="en-US" sz="1200" b="0" i="0" u="none" strike="noStrike" kern="1200" dirty="0" smtClean="0">
                <a:solidFill>
                  <a:schemeClr val="tx1"/>
                </a:solidFill>
                <a:effectLst/>
                <a:latin typeface="Arial"/>
                <a:ea typeface="+mn-ea"/>
                <a:cs typeface="+mn-cs"/>
              </a:rPr>
            </a:br>
            <a:r>
              <a:rPr lang="en-US" sz="1200" b="0" i="0" u="none" strike="noStrike" kern="1200" dirty="0" err="1" smtClean="0">
                <a:solidFill>
                  <a:schemeClr val="tx1"/>
                </a:solidFill>
                <a:effectLst/>
                <a:latin typeface="Arial"/>
                <a:ea typeface="+mn-ea"/>
                <a:cs typeface="+mn-cs"/>
              </a:rPr>
              <a:t>Tooling</a:t>
            </a:r>
            <a:r>
              <a:rPr lang="en-US" sz="1200" b="0" i="0" u="none" strike="noStrike" kern="1200" dirty="0" smtClean="0">
                <a:solidFill>
                  <a:schemeClr val="tx1"/>
                </a:solidFill>
                <a:effectLst/>
                <a:latin typeface="Arial"/>
                <a:ea typeface="+mn-ea"/>
                <a:cs typeface="+mn-cs"/>
              </a:rPr>
              <a:t> information that can aid the implementation of the pattern is provided. Note, the information provided is meant only to aid and provide a faster method for implementing an aspect of the pattern. Tooling support is provided in several ways. If a specific software or plugin is recommended, information and links regarding such will be provided. Assuming the reader will proceed with the suggested tooling, screenshots of the expected input and output will be shown.</a:t>
            </a:r>
          </a:p>
          <a:p>
            <a:pPr rtl="0" fontAlgn="base"/>
            <a:r>
              <a:rPr lang="en-US" sz="1200" b="0" i="0" u="none" strike="noStrike" kern="1200" dirty="0" smtClean="0">
                <a:solidFill>
                  <a:schemeClr val="tx1"/>
                </a:solidFill>
                <a:effectLst/>
                <a:latin typeface="Arial"/>
                <a:ea typeface="+mn-ea"/>
                <a:cs typeface="+mn-cs"/>
              </a:rPr>
              <a:t>Related Patterns</a:t>
            </a:r>
            <a:br>
              <a:rPr lang="en-US" sz="1200" b="0" i="0" u="none" strike="noStrike" kern="1200" dirty="0" smtClean="0">
                <a:solidFill>
                  <a:schemeClr val="tx1"/>
                </a:solidFill>
                <a:effectLst/>
                <a:latin typeface="Arial"/>
                <a:ea typeface="+mn-ea"/>
                <a:cs typeface="+mn-cs"/>
              </a:rPr>
            </a:br>
            <a:r>
              <a:rPr lang="en-US" sz="1200" b="0" i="0" u="none" strike="noStrike" kern="1200" dirty="0" smtClean="0">
                <a:solidFill>
                  <a:schemeClr val="tx1"/>
                </a:solidFill>
                <a:effectLst/>
                <a:latin typeface="Arial"/>
                <a:ea typeface="+mn-ea"/>
                <a:cs typeface="+mn-cs"/>
              </a:rPr>
              <a:t>Other patterns from the Cookbook that could be used in combination with the selected pattern. The similarities and differences between the patterns serves to provide guidance as to which pattern may prove more useful.</a:t>
            </a:r>
          </a:p>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17</a:t>
            </a:fld>
            <a:endParaRPr lang="en-US" dirty="0"/>
          </a:p>
        </p:txBody>
      </p:sp>
    </p:spTree>
    <p:extLst>
      <p:ext uri="{BB962C8B-B14F-4D97-AF65-F5344CB8AC3E}">
        <p14:creationId xmlns:p14="http://schemas.microsoft.com/office/powerpoint/2010/main" val="2622205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18</a:t>
            </a:fld>
            <a:endParaRPr lang="en-US" dirty="0"/>
          </a:p>
        </p:txBody>
      </p:sp>
    </p:spTree>
    <p:extLst>
      <p:ext uri="{BB962C8B-B14F-4D97-AF65-F5344CB8AC3E}">
        <p14:creationId xmlns:p14="http://schemas.microsoft.com/office/powerpoint/2010/main" val="443752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04303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20</a:t>
            </a:fld>
            <a:endParaRPr lang="en-US" dirty="0"/>
          </a:p>
        </p:txBody>
      </p:sp>
    </p:spTree>
    <p:extLst>
      <p:ext uri="{BB962C8B-B14F-4D97-AF65-F5344CB8AC3E}">
        <p14:creationId xmlns:p14="http://schemas.microsoft.com/office/powerpoint/2010/main" val="270280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2</a:t>
            </a:fld>
            <a:endParaRPr lang="en-US" dirty="0"/>
          </a:p>
        </p:txBody>
      </p:sp>
    </p:spTree>
    <p:extLst>
      <p:ext uri="{BB962C8B-B14F-4D97-AF65-F5344CB8AC3E}">
        <p14:creationId xmlns:p14="http://schemas.microsoft.com/office/powerpoint/2010/main" val="316582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21</a:t>
            </a:fld>
            <a:endParaRPr lang="en-US" dirty="0"/>
          </a:p>
        </p:txBody>
      </p:sp>
    </p:spTree>
    <p:extLst>
      <p:ext uri="{BB962C8B-B14F-4D97-AF65-F5344CB8AC3E}">
        <p14:creationId xmlns:p14="http://schemas.microsoft.com/office/powerpoint/2010/main" val="87333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9489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14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27</a:t>
            </a:fld>
            <a:endParaRPr lang="en-US" dirty="0"/>
          </a:p>
        </p:txBody>
      </p:sp>
    </p:spTree>
    <p:extLst>
      <p:ext uri="{BB962C8B-B14F-4D97-AF65-F5344CB8AC3E}">
        <p14:creationId xmlns:p14="http://schemas.microsoft.com/office/powerpoint/2010/main" val="2857451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30</a:t>
            </a:fld>
            <a:endParaRPr lang="en-US" dirty="0"/>
          </a:p>
        </p:txBody>
      </p:sp>
    </p:spTree>
    <p:extLst>
      <p:ext uri="{BB962C8B-B14F-4D97-AF65-F5344CB8AC3E}">
        <p14:creationId xmlns:p14="http://schemas.microsoft.com/office/powerpoint/2010/main" val="1767766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FF24A119-6698-4F79-A000-0D0B5CE424F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4119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59823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36</a:t>
            </a:fld>
            <a:endParaRPr lang="en-US" dirty="0"/>
          </a:p>
        </p:txBody>
      </p:sp>
    </p:spTree>
    <p:extLst>
      <p:ext uri="{BB962C8B-B14F-4D97-AF65-F5344CB8AC3E}">
        <p14:creationId xmlns:p14="http://schemas.microsoft.com/office/powerpoint/2010/main" val="678568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37</a:t>
            </a:fld>
            <a:endParaRPr lang="en-US" dirty="0"/>
          </a:p>
        </p:txBody>
      </p:sp>
    </p:spTree>
    <p:extLst>
      <p:ext uri="{BB962C8B-B14F-4D97-AF65-F5344CB8AC3E}">
        <p14:creationId xmlns:p14="http://schemas.microsoft.com/office/powerpoint/2010/main" val="109685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38</a:t>
            </a:fld>
            <a:endParaRPr lang="en-US" dirty="0"/>
          </a:p>
        </p:txBody>
      </p:sp>
    </p:spTree>
    <p:extLst>
      <p:ext uri="{BB962C8B-B14F-4D97-AF65-F5344CB8AC3E}">
        <p14:creationId xmlns:p14="http://schemas.microsoft.com/office/powerpoint/2010/main" val="2292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buFont typeface="Arial"/>
              <a:buChar char="•"/>
              <a:defRPr/>
            </a:pPr>
            <a:r>
              <a:rPr lang="en-US" sz="2200" dirty="0"/>
              <a:t>Developed by TMT International Observatory (TIO)</a:t>
            </a:r>
          </a:p>
          <a:p>
            <a:pPr lvl="1">
              <a:defRPr/>
            </a:pPr>
            <a:r>
              <a:rPr lang="en-US" sz="1800" dirty="0"/>
              <a:t>JPL participates in several subsystems of TMT</a:t>
            </a:r>
          </a:p>
          <a:p>
            <a:pPr lvl="1">
              <a:defRPr/>
            </a:pPr>
            <a:r>
              <a:rPr lang="en-US" sz="1800" dirty="0"/>
              <a:t>APS (and AO) team uses MBSE to analyze requirements, produce design, and perform analysis</a:t>
            </a:r>
          </a:p>
          <a:p>
            <a:pPr>
              <a:defRPr/>
            </a:pPr>
            <a:r>
              <a:rPr lang="en-US" sz="2200" dirty="0"/>
              <a:t>Alignment and Phasing System (APS)</a:t>
            </a:r>
          </a:p>
          <a:p>
            <a:pPr lvl="1">
              <a:defRPr/>
            </a:pPr>
            <a:r>
              <a:rPr lang="en-US" sz="1800" dirty="0"/>
              <a:t>Sensor responsible for measuring the pre-adaptive optics </a:t>
            </a:r>
            <a:r>
              <a:rPr lang="en-US" sz="1800" dirty="0" err="1"/>
              <a:t>wavefront</a:t>
            </a:r>
            <a:r>
              <a:rPr lang="en-US" sz="1800" dirty="0"/>
              <a:t> quality</a:t>
            </a:r>
          </a:p>
        </p:txBody>
      </p:sp>
      <p:sp>
        <p:nvSpPr>
          <p:cNvPr id="4" name="Slide Number Placeholder 3"/>
          <p:cNvSpPr>
            <a:spLocks noGrp="1"/>
          </p:cNvSpPr>
          <p:nvPr>
            <p:ph type="sldNum" sz="quarter" idx="10"/>
          </p:nvPr>
        </p:nvSpPr>
        <p:spPr/>
        <p:txBody>
          <a:bodyPr/>
          <a:lstStyle/>
          <a:p>
            <a:fld id="{D389288A-BD78-EC48-81B6-C08E556E1607}" type="slidenum">
              <a:rPr lang="en-US" smtClean="0"/>
              <a:pPr/>
              <a:t>4</a:t>
            </a:fld>
            <a:endParaRPr lang="en-US" dirty="0"/>
          </a:p>
        </p:txBody>
      </p:sp>
    </p:spTree>
    <p:extLst>
      <p:ext uri="{BB962C8B-B14F-4D97-AF65-F5344CB8AC3E}">
        <p14:creationId xmlns:p14="http://schemas.microsoft.com/office/powerpoint/2010/main" val="12549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39</a:t>
            </a:fld>
            <a:endParaRPr lang="en-US" dirty="0"/>
          </a:p>
        </p:txBody>
      </p:sp>
    </p:spTree>
    <p:extLst>
      <p:ext uri="{BB962C8B-B14F-4D97-AF65-F5344CB8AC3E}">
        <p14:creationId xmlns:p14="http://schemas.microsoft.com/office/powerpoint/2010/main" val="411540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40</a:t>
            </a:fld>
            <a:endParaRPr lang="en-US" dirty="0"/>
          </a:p>
        </p:txBody>
      </p:sp>
    </p:spTree>
    <p:extLst>
      <p:ext uri="{BB962C8B-B14F-4D97-AF65-F5344CB8AC3E}">
        <p14:creationId xmlns:p14="http://schemas.microsoft.com/office/powerpoint/2010/main" val="765062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06092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19162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02982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19929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78326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13186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68556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1426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5</a:t>
            </a:fld>
            <a:endParaRPr lang="en-US" dirty="0"/>
          </a:p>
        </p:txBody>
      </p:sp>
    </p:spTree>
    <p:extLst>
      <p:ext uri="{BB962C8B-B14F-4D97-AF65-F5344CB8AC3E}">
        <p14:creationId xmlns:p14="http://schemas.microsoft.com/office/powerpoint/2010/main" val="2606632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05460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752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78250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22876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35211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3508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89288A-BD78-EC48-81B6-C08E556E1607}"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2078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9366E2-9E48-6447-B189-413E1703903C}" type="slidenum">
              <a:rPr kumimoji="0" lang="fr-FR"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6476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7</a:t>
            </a:fld>
            <a:endParaRPr lang="en-US" dirty="0"/>
          </a:p>
        </p:txBody>
      </p:sp>
    </p:spTree>
    <p:extLst>
      <p:ext uri="{BB962C8B-B14F-4D97-AF65-F5344CB8AC3E}">
        <p14:creationId xmlns:p14="http://schemas.microsoft.com/office/powerpoint/2010/main" val="132308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2400" dirty="0"/>
              <a:t>Executable Systems Engineering Method (</a:t>
            </a:r>
            <a:r>
              <a:rPr lang="en-US" altLang="en-US" sz="2400" b="1" dirty="0"/>
              <a:t>ESEM</a:t>
            </a:r>
            <a:r>
              <a:rPr lang="en-US" altLang="en-US" sz="2400" dirty="0"/>
              <a:t>) augments the OOSEM activities by enabling executable models</a:t>
            </a:r>
          </a:p>
          <a:p>
            <a:pPr lvl="1"/>
            <a:r>
              <a:rPr lang="en-US" altLang="en-US" sz="2000" dirty="0"/>
              <a:t>OOSEM maps onto ISO systems engineering process and integrates top-down (</a:t>
            </a:r>
            <a:r>
              <a:rPr lang="en-US" altLang="en-US" sz="2000" b="1" dirty="0"/>
              <a:t>functional decomposition</a:t>
            </a:r>
            <a:r>
              <a:rPr lang="en-US" altLang="en-US" sz="2000" dirty="0"/>
              <a:t>) approach with </a:t>
            </a:r>
            <a:r>
              <a:rPr lang="en-US" altLang="en-US" sz="2000" b="1" dirty="0"/>
              <a:t>model-based </a:t>
            </a:r>
            <a:r>
              <a:rPr lang="en-US" altLang="en-US" sz="2000" dirty="0"/>
              <a:t>approach</a:t>
            </a:r>
          </a:p>
          <a:p>
            <a:pPr lvl="1"/>
            <a:r>
              <a:rPr lang="en-US" altLang="en-US" sz="2000" dirty="0"/>
              <a:t>ESEM produces executable </a:t>
            </a:r>
            <a:r>
              <a:rPr lang="en-US" altLang="en-US" sz="2000" dirty="0" err="1"/>
              <a:t>SysML</a:t>
            </a:r>
            <a:r>
              <a:rPr lang="en-US" altLang="en-US" sz="2000" dirty="0"/>
              <a:t> models that verify requirements</a:t>
            </a:r>
          </a:p>
          <a:p>
            <a:pPr lvl="1"/>
            <a:r>
              <a:rPr lang="en-US" altLang="en-US" sz="2000" dirty="0"/>
              <a:t>Includes a set of analysis patterns that are specified with various </a:t>
            </a:r>
            <a:r>
              <a:rPr lang="en-US" altLang="en-US" sz="2000" dirty="0" err="1"/>
              <a:t>SysML</a:t>
            </a:r>
            <a:r>
              <a:rPr lang="en-US" altLang="en-US" sz="2000" dirty="0"/>
              <a:t> structural, behavioral and parametric diagrams</a:t>
            </a:r>
          </a:p>
          <a:p>
            <a:pPr lvl="1"/>
            <a:r>
              <a:rPr lang="en-US" sz="2000" dirty="0"/>
              <a:t>Also enables integration of supplier/customer models</a:t>
            </a:r>
            <a:endParaRPr lang="en-US" altLang="en-US" sz="2000" dirty="0"/>
          </a:p>
          <a:p>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8</a:t>
            </a:fld>
            <a:endParaRPr lang="en-US" dirty="0"/>
          </a:p>
        </p:txBody>
      </p:sp>
    </p:spTree>
    <p:extLst>
      <p:ext uri="{BB962C8B-B14F-4D97-AF65-F5344CB8AC3E}">
        <p14:creationId xmlns:p14="http://schemas.microsoft.com/office/powerpoint/2010/main" val="280330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1935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89288A-BD78-EC48-81B6-C08E556E1607}" type="slidenum">
              <a:rPr lang="en-US" smtClean="0"/>
              <a:pPr/>
              <a:t>10</a:t>
            </a:fld>
            <a:endParaRPr lang="en-US" dirty="0"/>
          </a:p>
        </p:txBody>
      </p:sp>
    </p:spTree>
    <p:extLst>
      <p:ext uri="{BB962C8B-B14F-4D97-AF65-F5344CB8AC3E}">
        <p14:creationId xmlns:p14="http://schemas.microsoft.com/office/powerpoint/2010/main" val="3917585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Subhead w No Image">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531287" y="1158503"/>
            <a:ext cx="7524221" cy="430183"/>
          </a:xfrm>
          <a:prstGeom prst="rect">
            <a:avLst/>
          </a:prstGeom>
        </p:spPr>
        <p:txBody>
          <a:bodyPr anchor="t"/>
          <a:lstStyle>
            <a:lvl1pPr marL="0" indent="0">
              <a:buNone/>
              <a:defRPr sz="2800" b="1" baseline="0">
                <a:solidFill>
                  <a:srgbClr val="FFFFFF"/>
                </a:solidFill>
                <a:latin typeface="Helvetica" pitchFamily="2" charset="0"/>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6" name="Text Placeholder 20"/>
          <p:cNvSpPr>
            <a:spLocks noGrp="1"/>
          </p:cNvSpPr>
          <p:nvPr>
            <p:ph type="body" sz="quarter" idx="19" hasCustomPrompt="1"/>
          </p:nvPr>
        </p:nvSpPr>
        <p:spPr>
          <a:xfrm>
            <a:off x="542404" y="1621673"/>
            <a:ext cx="7498993" cy="312363"/>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1" i="1" baseline="0">
                <a:solidFill>
                  <a:srgbClr val="FFFFFF"/>
                </a:solidFill>
                <a:latin typeface="Helvetica" pitchFamily="2" charset="0"/>
                <a:cs typeface="Arial"/>
              </a:defRPr>
            </a:lvl1pPr>
          </a:lstStyle>
          <a:p>
            <a:pPr lvl="0"/>
            <a:r>
              <a:rPr lang="en-US" dirty="0"/>
              <a:t>Click to Edit Subhead</a:t>
            </a:r>
          </a:p>
        </p:txBody>
      </p:sp>
      <p:sp>
        <p:nvSpPr>
          <p:cNvPr id="7" name="Text Placeholder 20"/>
          <p:cNvSpPr>
            <a:spLocks noGrp="1"/>
          </p:cNvSpPr>
          <p:nvPr>
            <p:ph type="body" sz="quarter" idx="20" hasCustomPrompt="1"/>
          </p:nvPr>
        </p:nvSpPr>
        <p:spPr>
          <a:xfrm>
            <a:off x="531287" y="4716948"/>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i="1" baseline="0">
                <a:solidFill>
                  <a:srgbClr val="FFFFFF"/>
                </a:solidFill>
                <a:latin typeface="Helvetica" pitchFamily="2" charset="0"/>
                <a:cs typeface="Arial"/>
              </a:defRPr>
            </a:lvl1pPr>
          </a:lstStyle>
          <a:p>
            <a:pPr lvl="0"/>
            <a:r>
              <a:rPr lang="en-US" dirty="0"/>
              <a:t>Click to Edit Name(s) of Presenter(s), Directorate/Division and Date</a:t>
            </a:r>
          </a:p>
        </p:txBody>
      </p:sp>
      <p:pic>
        <p:nvPicPr>
          <p:cNvPr id="9" name="Picture 8"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964" y="333252"/>
            <a:ext cx="3196457" cy="684955"/>
          </a:xfrm>
          <a:prstGeom prst="rect">
            <a:avLst/>
          </a:prstGeom>
        </p:spPr>
      </p:pic>
    </p:spTree>
    <p:extLst>
      <p:ext uri="{BB962C8B-B14F-4D97-AF65-F5344CB8AC3E}">
        <p14:creationId xmlns:p14="http://schemas.microsoft.com/office/powerpoint/2010/main" val="398921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a:t>12 April 2018</a:t>
            </a:r>
            <a:endParaRPr lang="en-US" dirty="0"/>
          </a:p>
        </p:txBody>
      </p:sp>
      <p:sp>
        <p:nvSpPr>
          <p:cNvPr id="7" name="Footer Placeholder 6"/>
          <p:cNvSpPr>
            <a:spLocks noGrp="1"/>
          </p:cNvSpPr>
          <p:nvPr>
            <p:ph type="ftr" sz="quarter" idx="11"/>
          </p:nvPr>
        </p:nvSpPr>
        <p:spPr/>
        <p:txBody>
          <a:bodyPr/>
          <a:lstStyle/>
          <a:p>
            <a:r>
              <a:rPr lang="en-US"/>
              <a:t>For Planning and Discussion Purposes Only</a:t>
            </a:r>
            <a:endParaRPr lang="en-US" dirty="0"/>
          </a:p>
        </p:txBody>
      </p:sp>
      <p:sp>
        <p:nvSpPr>
          <p:cNvPr id="13" name="Slide Number Placeholder 12"/>
          <p:cNvSpPr>
            <a:spLocks noGrp="1"/>
          </p:cNvSpPr>
          <p:nvPr>
            <p:ph type="sldNum" sz="quarter" idx="12"/>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426346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3197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45333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lvl1pPr>
          </a:lstStyle>
          <a:p>
            <a:pPr lvl="0"/>
            <a:r>
              <a:rPr lang="en-US" dirty="0"/>
              <a:t>Click to add text</a:t>
            </a:r>
          </a:p>
        </p:txBody>
      </p:sp>
      <p:sp>
        <p:nvSpPr>
          <p:cNvPr id="14" name="Date Placeholder 13"/>
          <p:cNvSpPr>
            <a:spLocks noGrp="1"/>
          </p:cNvSpPr>
          <p:nvPr>
            <p:ph type="dt" sz="half" idx="18"/>
          </p:nvPr>
        </p:nvSpPr>
        <p:spPr/>
        <p:txBody>
          <a:bodyPr/>
          <a:lstStyle/>
          <a:p>
            <a:r>
              <a:rPr lang="en-US" dirty="0"/>
              <a:t>12 April 2018</a:t>
            </a:r>
          </a:p>
        </p:txBody>
      </p:sp>
      <p:sp>
        <p:nvSpPr>
          <p:cNvPr id="18" name="Footer Placeholder 17"/>
          <p:cNvSpPr>
            <a:spLocks noGrp="1"/>
          </p:cNvSpPr>
          <p:nvPr>
            <p:ph type="ftr" sz="quarter" idx="19"/>
          </p:nvPr>
        </p:nvSpPr>
        <p:spPr/>
        <p:txBody>
          <a:bodyPr/>
          <a:lstStyle/>
          <a:p>
            <a:r>
              <a:rPr lang="en-US" dirty="0"/>
              <a:t>For Planning and Discussion Purposes Only</a:t>
            </a:r>
          </a:p>
        </p:txBody>
      </p:sp>
      <p:sp>
        <p:nvSpPr>
          <p:cNvPr id="19" name="Slide Number Placeholder 18"/>
          <p:cNvSpPr>
            <a:spLocks noGrp="1"/>
          </p:cNvSpPr>
          <p:nvPr>
            <p:ph type="sldNum" sz="quarter" idx="20"/>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983060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143CBD-AC4F-4486-B16B-328BBCE0CF6F}" type="datetimeFigureOut">
              <a:rPr lang="en-US" smtClean="0">
                <a:solidFill>
                  <a:prstClr val="black">
                    <a:tint val="75000"/>
                  </a:prstClr>
                </a:solidFill>
              </a:rPr>
              <a:pPr/>
              <a:t>6/19/2018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7F74CF-7B23-4001-B245-DF47BF891B7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7276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Two box side-by-side + headers">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006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w Vertical Image">
    <p:spTree>
      <p:nvGrpSpPr>
        <p:cNvPr id="1" name=""/>
        <p:cNvGrpSpPr/>
        <p:nvPr/>
      </p:nvGrpSpPr>
      <p:grpSpPr>
        <a:xfrm>
          <a:off x="0" y="0"/>
          <a:ext cx="0" cy="0"/>
          <a:chOff x="0" y="0"/>
          <a:chExt cx="0" cy="0"/>
        </a:xfrm>
      </p:grpSpPr>
      <p:sp>
        <p:nvSpPr>
          <p:cNvPr id="7" name="Text Placeholder 4"/>
          <p:cNvSpPr>
            <a:spLocks noGrp="1"/>
          </p:cNvSpPr>
          <p:nvPr>
            <p:ph type="body" sz="quarter" idx="19" hasCustomPrompt="1"/>
          </p:nvPr>
        </p:nvSpPr>
        <p:spPr>
          <a:xfrm>
            <a:off x="4418091" y="1581728"/>
            <a:ext cx="4725909" cy="646546"/>
          </a:xfrm>
          <a:prstGeom prst="rect">
            <a:avLst/>
          </a:prstGeom>
        </p:spPr>
        <p:txBody>
          <a:bodyPr anchor="t"/>
          <a:lstStyle>
            <a:lvl1pPr marL="0" indent="0" algn="ctr">
              <a:lnSpc>
                <a:spcPct val="100000"/>
              </a:lnSpc>
              <a:buNone/>
              <a:defRPr sz="2800" b="1" baseline="0">
                <a:solidFill>
                  <a:srgbClr val="FFFFFF"/>
                </a:solidFill>
                <a:latin typeface="Helvetica" pitchFamily="2" charset="0"/>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Agenda</a:t>
            </a:r>
          </a:p>
        </p:txBody>
      </p:sp>
      <p:sp>
        <p:nvSpPr>
          <p:cNvPr id="8" name="Text Placeholder 20"/>
          <p:cNvSpPr>
            <a:spLocks noGrp="1"/>
          </p:cNvSpPr>
          <p:nvPr>
            <p:ph type="body" sz="quarter" idx="20" hasCustomPrompt="1"/>
          </p:nvPr>
        </p:nvSpPr>
        <p:spPr>
          <a:xfrm>
            <a:off x="4418091" y="2228082"/>
            <a:ext cx="4725907" cy="3805898"/>
          </a:xfrm>
          <a:prstGeom prst="rect">
            <a:avLst/>
          </a:prstGeom>
        </p:spPr>
        <p:txBody>
          <a:bodyPr>
            <a:noAutofit/>
          </a:bodyPr>
          <a:lstStyle>
            <a:lvl1pPr marL="285750" marR="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sz="2400" baseline="0">
                <a:solidFill>
                  <a:srgbClr val="FFFFFF"/>
                </a:solidFill>
                <a:latin typeface="Helvetica" pitchFamily="2" charset="0"/>
                <a:cs typeface="Arial"/>
              </a:defRPr>
            </a:lvl1pPr>
            <a:lvl2pPr>
              <a:defRPr>
                <a:solidFill>
                  <a:schemeClr val="bg1"/>
                </a:solidFill>
                <a:latin typeface="Helvetica" pitchFamily="2" charset="0"/>
              </a:defRPr>
            </a:lvl2p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Model-Based Effort at JPL</a:t>
            </a:r>
          </a:p>
          <a:p>
            <a:pPr marL="285750" indent="-285750">
              <a:buFont typeface="Arial" panose="020B0604020202020204" pitchFamily="34" charset="0"/>
              <a:buChar char="•"/>
            </a:pPr>
            <a:r>
              <a:rPr lang="en-US" dirty="0"/>
              <a:t>CAE Systems Environment</a:t>
            </a:r>
          </a:p>
          <a:p>
            <a:pPr marL="285750" indent="-285750">
              <a:buFont typeface="Arial" panose="020B0604020202020204" pitchFamily="34" charset="0"/>
              <a:buChar char="•"/>
            </a:pPr>
            <a:r>
              <a:rPr lang="en-US" dirty="0"/>
              <a:t>Applications of MBSE at JPL</a:t>
            </a:r>
          </a:p>
          <a:p>
            <a:pPr marL="285750" indent="-285750">
              <a:buFont typeface="Arial" panose="020B0604020202020204" pitchFamily="34" charset="0"/>
              <a:buChar char="•"/>
            </a:pPr>
            <a:r>
              <a:rPr lang="en-US" dirty="0"/>
              <a:t>Conclusions and Summary</a:t>
            </a:r>
          </a:p>
        </p:txBody>
      </p:sp>
      <p:pic>
        <p:nvPicPr>
          <p:cNvPr id="9" name="Picture 8"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53065" y="6033980"/>
            <a:ext cx="3196457" cy="684955"/>
          </a:xfrm>
          <a:prstGeom prst="rect">
            <a:avLst/>
          </a:prstGeom>
        </p:spPr>
      </p:pic>
      <p:pic>
        <p:nvPicPr>
          <p:cNvPr id="3" name="Picture 2">
            <a:extLst>
              <a:ext uri="{FF2B5EF4-FFF2-40B4-BE49-F238E27FC236}">
                <a16:creationId xmlns:a16="http://schemas.microsoft.com/office/drawing/2014/main" id="{36C2B959-D765-4D40-8780-0FF482BC560D}"/>
              </a:ext>
            </a:extLst>
          </p:cNvPr>
          <p:cNvPicPr>
            <a:picLocks noChangeAspect="1"/>
          </p:cNvPicPr>
          <p:nvPr userDrawn="1"/>
        </p:nvPicPr>
        <p:blipFill rotWithShape="1">
          <a:blip r:embed="rId3"/>
          <a:srcRect l="24118"/>
          <a:stretch/>
        </p:blipFill>
        <p:spPr>
          <a:xfrm>
            <a:off x="-1" y="0"/>
            <a:ext cx="3941497" cy="6858000"/>
          </a:xfrm>
          <a:prstGeom prst="rect">
            <a:avLst/>
          </a:prstGeom>
        </p:spPr>
      </p:pic>
    </p:spTree>
    <p:extLst>
      <p:ext uri="{BB962C8B-B14F-4D97-AF65-F5344CB8AC3E}">
        <p14:creationId xmlns:p14="http://schemas.microsoft.com/office/powerpoint/2010/main" val="169215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sion Logo Slide">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add Mission or Project Name</a:t>
            </a:r>
          </a:p>
        </p:txBody>
      </p:sp>
      <p:sp>
        <p:nvSpPr>
          <p:cNvPr id="10" name="Content Placeholder 3"/>
          <p:cNvSpPr>
            <a:spLocks noGrp="1"/>
          </p:cNvSpPr>
          <p:nvPr>
            <p:ph sz="quarter" idx="18" hasCustomPrompt="1"/>
          </p:nvPr>
        </p:nvSpPr>
        <p:spPr>
          <a:xfrm>
            <a:off x="1360714" y="1360714"/>
            <a:ext cx="6694715" cy="3537857"/>
          </a:xfrm>
          <a:prstGeom prst="rect">
            <a:avLst/>
          </a:prstGeom>
        </p:spPr>
        <p:txBody>
          <a:bodyPr vert="horz"/>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Mission logo</a:t>
            </a:r>
          </a:p>
        </p:txBody>
      </p:sp>
      <p:cxnSp>
        <p:nvCxnSpPr>
          <p:cNvPr id="15" name="Straight Connector 14"/>
          <p:cNvCxnSpPr/>
          <p:nvPr userDrawn="1"/>
        </p:nvCxnSpPr>
        <p:spPr>
          <a:xfrm>
            <a:off x="457201" y="5033130"/>
            <a:ext cx="8229599" cy="1588"/>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quarter" idx="19" hasCustomPrompt="1"/>
          </p:nvPr>
        </p:nvSpPr>
        <p:spPr>
          <a:xfrm>
            <a:off x="1129394" y="5202463"/>
            <a:ext cx="2127250" cy="1174751"/>
          </a:xfrm>
          <a:prstGeom prst="rect">
            <a:avLst/>
          </a:prstGeom>
        </p:spPr>
        <p:txBody>
          <a:bodyPr vert="horz"/>
          <a:lstStyle>
            <a:lvl1pPr>
              <a:defRPr sz="16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sp>
        <p:nvSpPr>
          <p:cNvPr id="17" name="Content Placeholder 3"/>
          <p:cNvSpPr>
            <a:spLocks noGrp="1"/>
          </p:cNvSpPr>
          <p:nvPr>
            <p:ph sz="quarter" idx="20" hasCustomPrompt="1"/>
          </p:nvPr>
        </p:nvSpPr>
        <p:spPr>
          <a:xfrm>
            <a:off x="3624037" y="5202463"/>
            <a:ext cx="2127250" cy="1174751"/>
          </a:xfrm>
          <a:prstGeom prst="rect">
            <a:avLst/>
          </a:prstGeom>
        </p:spPr>
        <p:txBody>
          <a:bodyPr vert="horz"/>
          <a:lstStyle>
            <a:lvl1pPr>
              <a:defRPr sz="16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sp>
        <p:nvSpPr>
          <p:cNvPr id="20" name="Content Placeholder 3"/>
          <p:cNvSpPr>
            <a:spLocks noGrp="1"/>
          </p:cNvSpPr>
          <p:nvPr>
            <p:ph sz="quarter" idx="21" hasCustomPrompt="1"/>
          </p:nvPr>
        </p:nvSpPr>
        <p:spPr>
          <a:xfrm>
            <a:off x="6118680" y="5202463"/>
            <a:ext cx="2127250" cy="1174751"/>
          </a:xfrm>
          <a:prstGeom prst="rect">
            <a:avLst/>
          </a:prstGeom>
        </p:spPr>
        <p:txBody>
          <a:bodyPr vert="horz"/>
          <a:lstStyle>
            <a:lvl1pPr>
              <a:defRPr sz="16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NASA, JPL or other partner logo</a:t>
            </a:r>
          </a:p>
        </p:txBody>
      </p:sp>
      <p:sp>
        <p:nvSpPr>
          <p:cNvPr id="22" name="Title 5"/>
          <p:cNvSpPr txBox="1">
            <a:spLocks/>
          </p:cNvSpPr>
          <p:nvPr userDrawn="1"/>
        </p:nvSpPr>
        <p:spPr>
          <a:xfrm>
            <a:off x="7747001" y="6504210"/>
            <a:ext cx="1231511" cy="311727"/>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pPr algn="r"/>
            <a:r>
              <a:rPr lang="en-US" sz="1000" b="1" kern="500" spc="200" dirty="0">
                <a:solidFill>
                  <a:schemeClr val="accent3"/>
                </a:solidFill>
              </a:rPr>
              <a:t>jpl.nasa.gov</a:t>
            </a:r>
          </a:p>
        </p:txBody>
      </p:sp>
      <p:sp>
        <p:nvSpPr>
          <p:cNvPr id="8" name="Date Placeholder 7"/>
          <p:cNvSpPr>
            <a:spLocks noGrp="1"/>
          </p:cNvSpPr>
          <p:nvPr>
            <p:ph type="dt" sz="half" idx="22"/>
          </p:nvPr>
        </p:nvSpPr>
        <p:spPr/>
        <p:txBody>
          <a:bodyPr/>
          <a:lstStyle/>
          <a:p>
            <a:endParaRPr lang="en-US" dirty="0"/>
          </a:p>
        </p:txBody>
      </p:sp>
      <p:sp>
        <p:nvSpPr>
          <p:cNvPr id="9" name="Footer Placeholder 8"/>
          <p:cNvSpPr>
            <a:spLocks noGrp="1"/>
          </p:cNvSpPr>
          <p:nvPr>
            <p:ph type="ftr" sz="quarter" idx="23"/>
          </p:nvPr>
        </p:nvSpPr>
        <p:spPr/>
        <p:txBody>
          <a:bodyPr/>
          <a:lstStyle/>
          <a:p>
            <a:endParaRPr lang="en-US" dirty="0"/>
          </a:p>
        </p:txBody>
      </p:sp>
      <p:sp>
        <p:nvSpPr>
          <p:cNvPr id="11" name="Slide Number Placeholder 10"/>
          <p:cNvSpPr>
            <a:spLocks noGrp="1"/>
          </p:cNvSpPr>
          <p:nvPr>
            <p:ph type="sldNum" sz="quarter" idx="24"/>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1589542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Title 5"/>
          <p:cNvSpPr txBox="1">
            <a:spLocks/>
          </p:cNvSpPr>
          <p:nvPr userDrawn="1"/>
        </p:nvSpPr>
        <p:spPr>
          <a:xfrm>
            <a:off x="7747001" y="6504210"/>
            <a:ext cx="1231511" cy="311727"/>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pPr algn="r"/>
            <a:r>
              <a:rPr lang="en-US" sz="1000" b="1" kern="500" spc="200" dirty="0">
                <a:solidFill>
                  <a:schemeClr val="accent3"/>
                </a:solidFill>
              </a:rPr>
              <a:t>jpl.nasa.gov</a:t>
            </a:r>
          </a:p>
        </p:txBody>
      </p:sp>
      <p:sp>
        <p:nvSpPr>
          <p:cNvPr id="13" name="Date Placeholder 12"/>
          <p:cNvSpPr>
            <a:spLocks noGrp="1"/>
          </p:cNvSpPr>
          <p:nvPr>
            <p:ph type="dt" sz="half" idx="10"/>
          </p:nvPr>
        </p:nvSpPr>
        <p:spPr/>
        <p:txBody>
          <a:bodyPr/>
          <a:lstStyle/>
          <a:p>
            <a:endParaRPr lang="en-US" dirty="0"/>
          </a:p>
        </p:txBody>
      </p:sp>
      <p:sp>
        <p:nvSpPr>
          <p:cNvPr id="15" name="Footer Placeholder 14"/>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712026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Subhead">
    <p:spTree>
      <p:nvGrpSpPr>
        <p:cNvPr id="1" name=""/>
        <p:cNvGrpSpPr/>
        <p:nvPr/>
      </p:nvGrpSpPr>
      <p:grpSpPr>
        <a:xfrm>
          <a:off x="0" y="0"/>
          <a:ext cx="0" cy="0"/>
          <a:chOff x="0" y="0"/>
          <a:chExt cx="0" cy="0"/>
        </a:xfrm>
      </p:grpSpPr>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5" name="Title 5"/>
          <p:cNvSpPr txBox="1">
            <a:spLocks/>
          </p:cNvSpPr>
          <p:nvPr userDrawn="1"/>
        </p:nvSpPr>
        <p:spPr>
          <a:xfrm>
            <a:off x="7747001" y="6504210"/>
            <a:ext cx="1231511" cy="311727"/>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pPr algn="r"/>
            <a:r>
              <a:rPr lang="en-US" sz="1000" b="1" kern="500" spc="200" dirty="0">
                <a:solidFill>
                  <a:schemeClr val="accent3"/>
                </a:solidFill>
              </a:rPr>
              <a:t>jpl.nasa.gov</a:t>
            </a:r>
          </a:p>
        </p:txBody>
      </p:sp>
      <p:sp>
        <p:nvSpPr>
          <p:cNvPr id="14" name="Date Placeholder 13"/>
          <p:cNvSpPr>
            <a:spLocks noGrp="1"/>
          </p:cNvSpPr>
          <p:nvPr>
            <p:ph type="dt" sz="half" idx="15"/>
          </p:nvPr>
        </p:nvSpPr>
        <p:spPr/>
        <p:txBody>
          <a:bodyPr/>
          <a:lstStyle/>
          <a:p>
            <a:endParaRPr lang="en-US" dirty="0"/>
          </a:p>
        </p:txBody>
      </p:sp>
      <p:sp>
        <p:nvSpPr>
          <p:cNvPr id="17" name="Footer Placeholder 16"/>
          <p:cNvSpPr>
            <a:spLocks noGrp="1"/>
          </p:cNvSpPr>
          <p:nvPr>
            <p:ph type="ftr" sz="quarter" idx="16"/>
          </p:nvPr>
        </p:nvSpPr>
        <p:spPr/>
        <p:txBody>
          <a:bodyPr/>
          <a:lstStyle/>
          <a:p>
            <a:endParaRPr lang="en-US" dirty="0"/>
          </a:p>
        </p:txBody>
      </p:sp>
      <p:sp>
        <p:nvSpPr>
          <p:cNvPr id="18" name="Slide Number Placeholder 17"/>
          <p:cNvSpPr>
            <a:spLocks noGrp="1"/>
          </p:cNvSpPr>
          <p:nvPr>
            <p:ph type="sldNum" sz="quarter" idx="17"/>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30319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Vertical Image">
    <p:spTree>
      <p:nvGrpSpPr>
        <p:cNvPr id="1" name=""/>
        <p:cNvGrpSpPr/>
        <p:nvPr/>
      </p:nvGrpSpPr>
      <p:grpSpPr>
        <a:xfrm>
          <a:off x="0" y="0"/>
          <a:ext cx="0" cy="0"/>
          <a:chOff x="0" y="0"/>
          <a:chExt cx="0" cy="0"/>
        </a:xfrm>
      </p:grpSpPr>
      <p:sp>
        <p:nvSpPr>
          <p:cNvPr id="7" name="Text Placeholder 4"/>
          <p:cNvSpPr>
            <a:spLocks noGrp="1"/>
          </p:cNvSpPr>
          <p:nvPr>
            <p:ph type="body" sz="quarter" idx="19" hasCustomPrompt="1"/>
          </p:nvPr>
        </p:nvSpPr>
        <p:spPr>
          <a:xfrm>
            <a:off x="4418091" y="1581728"/>
            <a:ext cx="4725909" cy="646546"/>
          </a:xfrm>
          <a:prstGeom prst="rect">
            <a:avLst/>
          </a:prstGeom>
        </p:spPr>
        <p:txBody>
          <a:bodyPr anchor="t"/>
          <a:lstStyle>
            <a:lvl1pPr marL="0" indent="0" algn="ctr">
              <a:lnSpc>
                <a:spcPct val="100000"/>
              </a:lnSpc>
              <a:buNone/>
              <a:defRPr sz="2800" b="1" baseline="0">
                <a:solidFill>
                  <a:srgbClr val="FFFFFF"/>
                </a:solidFill>
                <a:latin typeface="Helvetica" pitchFamily="2" charset="0"/>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Agenda</a:t>
            </a:r>
          </a:p>
        </p:txBody>
      </p:sp>
      <p:sp>
        <p:nvSpPr>
          <p:cNvPr id="8" name="Text Placeholder 20"/>
          <p:cNvSpPr>
            <a:spLocks noGrp="1"/>
          </p:cNvSpPr>
          <p:nvPr>
            <p:ph type="body" sz="quarter" idx="20" hasCustomPrompt="1"/>
          </p:nvPr>
        </p:nvSpPr>
        <p:spPr>
          <a:xfrm>
            <a:off x="4418091" y="2228082"/>
            <a:ext cx="4725907" cy="3805898"/>
          </a:xfrm>
          <a:prstGeom prst="rect">
            <a:avLst/>
          </a:prstGeom>
        </p:spPr>
        <p:txBody>
          <a:bodyPr>
            <a:noAutofit/>
          </a:bodyPr>
          <a:lstStyle>
            <a:lvl1pPr marL="285750" marR="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sz="2400" baseline="0">
                <a:solidFill>
                  <a:srgbClr val="FFFFFF"/>
                </a:solidFill>
                <a:latin typeface="Helvetica" pitchFamily="2" charset="0"/>
                <a:cs typeface="Arial"/>
              </a:defRPr>
            </a:lvl1pPr>
            <a:lvl2pPr>
              <a:defRPr>
                <a:solidFill>
                  <a:schemeClr val="bg1"/>
                </a:solidFill>
                <a:latin typeface="Helvetica" pitchFamily="2" charset="0"/>
              </a:defRPr>
            </a:lvl2p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Model-Based Effort at JPL</a:t>
            </a:r>
          </a:p>
          <a:p>
            <a:pPr marL="285750" indent="-285750">
              <a:buFont typeface="Arial" panose="020B0604020202020204" pitchFamily="34" charset="0"/>
              <a:buChar char="•"/>
            </a:pPr>
            <a:r>
              <a:rPr lang="en-US" dirty="0"/>
              <a:t>CAE Systems Environment</a:t>
            </a:r>
          </a:p>
          <a:p>
            <a:pPr marL="285750" indent="-285750">
              <a:buFont typeface="Arial" panose="020B0604020202020204" pitchFamily="34" charset="0"/>
              <a:buChar char="•"/>
            </a:pPr>
            <a:r>
              <a:rPr lang="en-US" dirty="0"/>
              <a:t>Applications of MBSE at JPL</a:t>
            </a:r>
          </a:p>
          <a:p>
            <a:pPr marL="285750" indent="-285750">
              <a:buFont typeface="Arial" panose="020B0604020202020204" pitchFamily="34" charset="0"/>
              <a:buChar char="•"/>
            </a:pPr>
            <a:r>
              <a:rPr lang="en-US" dirty="0"/>
              <a:t>Conclusions and Summary</a:t>
            </a:r>
          </a:p>
        </p:txBody>
      </p:sp>
      <p:pic>
        <p:nvPicPr>
          <p:cNvPr id="9" name="Picture 8"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53065" y="6033980"/>
            <a:ext cx="3196457" cy="684955"/>
          </a:xfrm>
          <a:prstGeom prst="rect">
            <a:avLst/>
          </a:prstGeom>
        </p:spPr>
      </p:pic>
      <p:pic>
        <p:nvPicPr>
          <p:cNvPr id="3" name="Picture 2">
            <a:extLst>
              <a:ext uri="{FF2B5EF4-FFF2-40B4-BE49-F238E27FC236}">
                <a16:creationId xmlns:a16="http://schemas.microsoft.com/office/drawing/2014/main" id="{36C2B959-D765-4D40-8780-0FF482BC560D}"/>
              </a:ext>
            </a:extLst>
          </p:cNvPr>
          <p:cNvPicPr>
            <a:picLocks noChangeAspect="1"/>
          </p:cNvPicPr>
          <p:nvPr userDrawn="1"/>
        </p:nvPicPr>
        <p:blipFill rotWithShape="1">
          <a:blip r:embed="rId3"/>
          <a:srcRect l="24118"/>
          <a:stretch/>
        </p:blipFill>
        <p:spPr>
          <a:xfrm>
            <a:off x="-1" y="0"/>
            <a:ext cx="3941497" cy="6858000"/>
          </a:xfrm>
          <a:prstGeom prst="rect">
            <a:avLst/>
          </a:prstGeom>
        </p:spPr>
      </p:pic>
    </p:spTree>
    <p:extLst>
      <p:ext uri="{BB962C8B-B14F-4D97-AF65-F5344CB8AC3E}">
        <p14:creationId xmlns:p14="http://schemas.microsoft.com/office/powerpoint/2010/main" val="2167853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Text">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lvl1pPr>
          </a:lstStyle>
          <a:p>
            <a:pPr lvl="0"/>
            <a:r>
              <a:rPr lang="en-US" dirty="0"/>
              <a:t>Click to add text</a:t>
            </a:r>
          </a:p>
        </p:txBody>
      </p:sp>
      <p:sp>
        <p:nvSpPr>
          <p:cNvPr id="14" name="Date Placeholder 13"/>
          <p:cNvSpPr>
            <a:spLocks noGrp="1"/>
          </p:cNvSpPr>
          <p:nvPr>
            <p:ph type="dt" sz="half" idx="18"/>
          </p:nvPr>
        </p:nvSpPr>
        <p:spPr/>
        <p:txBody>
          <a:bodyPr/>
          <a:lstStyle/>
          <a:p>
            <a:endParaRPr lang="en-US" dirty="0"/>
          </a:p>
        </p:txBody>
      </p:sp>
      <p:sp>
        <p:nvSpPr>
          <p:cNvPr id="17" name="Footer Placeholder 16"/>
          <p:cNvSpPr>
            <a:spLocks noGrp="1"/>
          </p:cNvSpPr>
          <p:nvPr>
            <p:ph type="ftr" sz="quarter" idx="19"/>
          </p:nvPr>
        </p:nvSpPr>
        <p:spPr/>
        <p:txBody>
          <a:bodyPr/>
          <a:lstStyle/>
          <a:p>
            <a:endParaRPr lang="en-US" dirty="0"/>
          </a:p>
        </p:txBody>
      </p:sp>
      <p:sp>
        <p:nvSpPr>
          <p:cNvPr id="18" name="Slide Number Placeholder 17"/>
          <p:cNvSpPr>
            <a:spLocks noGrp="1"/>
          </p:cNvSpPr>
          <p:nvPr>
            <p:ph type="sldNum" sz="quarter" idx="20"/>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3429455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lvl1pPr>
          </a:lstStyle>
          <a:p>
            <a:pPr lvl="0"/>
            <a:r>
              <a:rPr lang="en-US" dirty="0"/>
              <a:t>Click to add text</a:t>
            </a:r>
          </a:p>
        </p:txBody>
      </p:sp>
      <p:sp>
        <p:nvSpPr>
          <p:cNvPr id="14" name="Date Placeholder 13"/>
          <p:cNvSpPr>
            <a:spLocks noGrp="1"/>
          </p:cNvSpPr>
          <p:nvPr>
            <p:ph type="dt" sz="half" idx="18"/>
          </p:nvPr>
        </p:nvSpPr>
        <p:spPr/>
        <p:txBody>
          <a:bodyPr/>
          <a:lstStyle/>
          <a:p>
            <a:r>
              <a:rPr lang="en-US" dirty="0"/>
              <a:t>12 April 2018</a:t>
            </a:r>
          </a:p>
        </p:txBody>
      </p:sp>
      <p:sp>
        <p:nvSpPr>
          <p:cNvPr id="18" name="Footer Placeholder 17"/>
          <p:cNvSpPr>
            <a:spLocks noGrp="1"/>
          </p:cNvSpPr>
          <p:nvPr>
            <p:ph type="ftr" sz="quarter" idx="19"/>
          </p:nvPr>
        </p:nvSpPr>
        <p:spPr/>
        <p:txBody>
          <a:bodyPr/>
          <a:lstStyle/>
          <a:p>
            <a:r>
              <a:rPr lang="en-US" dirty="0"/>
              <a:t>For Planning and Discussion Purposes Only</a:t>
            </a:r>
          </a:p>
        </p:txBody>
      </p:sp>
      <p:sp>
        <p:nvSpPr>
          <p:cNvPr id="19" name="Slide Number Placeholder 18"/>
          <p:cNvSpPr>
            <a:spLocks noGrp="1"/>
          </p:cNvSpPr>
          <p:nvPr>
            <p:ph type="sldNum" sz="quarter" idx="20"/>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74654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Content/Tex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lvl1pPr>
          </a:lstStyle>
          <a:p>
            <a:pPr lvl="0"/>
            <a:r>
              <a:rPr lang="en-US" dirty="0"/>
              <a:t>Click to add text</a:t>
            </a:r>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lvl1pPr>
          </a:lstStyle>
          <a:p>
            <a:pPr lvl="0"/>
            <a:r>
              <a:rPr lang="en-US" dirty="0"/>
              <a:t>Click to add content</a:t>
            </a:r>
          </a:p>
        </p:txBody>
      </p:sp>
      <p:sp>
        <p:nvSpPr>
          <p:cNvPr id="11" name="Date Placeholder 10"/>
          <p:cNvSpPr>
            <a:spLocks noGrp="1"/>
          </p:cNvSpPr>
          <p:nvPr>
            <p:ph type="dt" sz="half" idx="21"/>
          </p:nvPr>
        </p:nvSpPr>
        <p:spPr/>
        <p:txBody>
          <a:bodyPr/>
          <a:lstStyle/>
          <a:p>
            <a:endParaRPr lang="en-US" dirty="0"/>
          </a:p>
        </p:txBody>
      </p:sp>
      <p:sp>
        <p:nvSpPr>
          <p:cNvPr id="17" name="Footer Placeholder 16"/>
          <p:cNvSpPr>
            <a:spLocks noGrp="1"/>
          </p:cNvSpPr>
          <p:nvPr>
            <p:ph type="ftr" sz="quarter" idx="22"/>
          </p:nvPr>
        </p:nvSpPr>
        <p:spPr/>
        <p:txBody>
          <a:bodyPr/>
          <a:lstStyle/>
          <a:p>
            <a:endParaRPr lang="en-US" dirty="0"/>
          </a:p>
        </p:txBody>
      </p:sp>
      <p:sp>
        <p:nvSpPr>
          <p:cNvPr id="18" name="Slide Number Placeholder 17"/>
          <p:cNvSpPr>
            <a:spLocks noGrp="1"/>
          </p:cNvSpPr>
          <p:nvPr>
            <p:ph type="sldNum" sz="quarter" idx="23"/>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024474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Subhead/Content/Tex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lvl1pPr>
          </a:lstStyle>
          <a:p>
            <a:pPr lvl="0"/>
            <a:r>
              <a:rPr lang="en-US" dirty="0"/>
              <a:t>Click to add text</a:t>
            </a:r>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lvl1pPr>
          </a:lstStyle>
          <a:p>
            <a:pPr lvl="0"/>
            <a:r>
              <a:rPr lang="en-US" dirty="0"/>
              <a:t>Click to add content</a:t>
            </a:r>
          </a:p>
        </p:txBody>
      </p:sp>
      <p:sp>
        <p:nvSpPr>
          <p:cNvPr id="11" name="Date Placeholder 10"/>
          <p:cNvSpPr>
            <a:spLocks noGrp="1"/>
          </p:cNvSpPr>
          <p:nvPr>
            <p:ph type="dt" sz="half" idx="21"/>
          </p:nvPr>
        </p:nvSpPr>
        <p:spPr/>
        <p:txBody>
          <a:bodyPr/>
          <a:lstStyle/>
          <a:p>
            <a:endParaRPr lang="en-US" dirty="0"/>
          </a:p>
        </p:txBody>
      </p:sp>
      <p:sp>
        <p:nvSpPr>
          <p:cNvPr id="16" name="Footer Placeholder 15"/>
          <p:cNvSpPr>
            <a:spLocks noGrp="1"/>
          </p:cNvSpPr>
          <p:nvPr>
            <p:ph type="ftr" sz="quarter" idx="22"/>
          </p:nvPr>
        </p:nvSpPr>
        <p:spPr/>
        <p:txBody>
          <a:bodyPr/>
          <a:lstStyle/>
          <a:p>
            <a:endParaRPr lang="en-US" dirty="0"/>
          </a:p>
        </p:txBody>
      </p:sp>
      <p:sp>
        <p:nvSpPr>
          <p:cNvPr id="20" name="Slide Number Placeholder 19"/>
          <p:cNvSpPr>
            <a:spLocks noGrp="1"/>
          </p:cNvSpPr>
          <p:nvPr>
            <p:ph type="sldNum" sz="quarter" idx="23"/>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1161699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Conten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lvl1pPr>
          </a:lstStyle>
          <a:p>
            <a:pPr lvl="0"/>
            <a:r>
              <a:rPr lang="en-US" dirty="0"/>
              <a:t>Click to add content</a:t>
            </a:r>
          </a:p>
        </p:txBody>
      </p:sp>
      <p:sp>
        <p:nvSpPr>
          <p:cNvPr id="10" name="Date Placeholder 9"/>
          <p:cNvSpPr>
            <a:spLocks noGrp="1"/>
          </p:cNvSpPr>
          <p:nvPr>
            <p:ph type="dt" sz="half" idx="19"/>
          </p:nvPr>
        </p:nvSpPr>
        <p:spPr/>
        <p:txBody>
          <a:bodyPr/>
          <a:lstStyle/>
          <a:p>
            <a:endParaRPr lang="en-US" dirty="0"/>
          </a:p>
        </p:txBody>
      </p:sp>
      <p:sp>
        <p:nvSpPr>
          <p:cNvPr id="16" name="Footer Placeholder 15"/>
          <p:cNvSpPr>
            <a:spLocks noGrp="1"/>
          </p:cNvSpPr>
          <p:nvPr>
            <p:ph type="ftr" sz="quarter" idx="20"/>
          </p:nvPr>
        </p:nvSpPr>
        <p:spPr/>
        <p:txBody>
          <a:bodyPr/>
          <a:lstStyle/>
          <a:p>
            <a:endParaRPr lang="en-US" dirty="0"/>
          </a:p>
        </p:txBody>
      </p:sp>
      <p:sp>
        <p:nvSpPr>
          <p:cNvPr id="17" name="Slide Number Placeholder 16"/>
          <p:cNvSpPr>
            <a:spLocks noGrp="1"/>
          </p:cNvSpPr>
          <p:nvPr>
            <p:ph type="sldNum" sz="quarter" idx="21"/>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525201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Subhead/Conten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lvl1pPr>
          </a:lstStyle>
          <a:p>
            <a:pPr lvl="0"/>
            <a:r>
              <a:rPr lang="en-US" dirty="0"/>
              <a:t>Click to add content</a:t>
            </a:r>
          </a:p>
        </p:txBody>
      </p:sp>
      <p:sp>
        <p:nvSpPr>
          <p:cNvPr id="6" name="Date Placeholder 5"/>
          <p:cNvSpPr>
            <a:spLocks noGrp="1"/>
          </p:cNvSpPr>
          <p:nvPr>
            <p:ph type="dt" sz="half" idx="19"/>
          </p:nvPr>
        </p:nvSpPr>
        <p:spPr/>
        <p:txBody>
          <a:bodyPr/>
          <a:lstStyle/>
          <a:p>
            <a:endParaRPr lang="en-US" dirty="0"/>
          </a:p>
        </p:txBody>
      </p:sp>
      <p:sp>
        <p:nvSpPr>
          <p:cNvPr id="7" name="Footer Placeholder 6"/>
          <p:cNvSpPr>
            <a:spLocks noGrp="1"/>
          </p:cNvSpPr>
          <p:nvPr>
            <p:ph type="ftr" sz="quarter" idx="20"/>
          </p:nvPr>
        </p:nvSpPr>
        <p:spPr/>
        <p:txBody>
          <a:bodyPr/>
          <a:lstStyle/>
          <a:p>
            <a:endParaRPr lang="en-US" dirty="0"/>
          </a:p>
        </p:txBody>
      </p:sp>
      <p:sp>
        <p:nvSpPr>
          <p:cNvPr id="17" name="Slide Number Placeholder 16"/>
          <p:cNvSpPr>
            <a:spLocks noGrp="1"/>
          </p:cNvSpPr>
          <p:nvPr>
            <p:ph type="sldNum" sz="quarter" idx="21"/>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877938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0" name="Date Placeholder 9"/>
          <p:cNvSpPr>
            <a:spLocks noGrp="1"/>
          </p:cNvSpPr>
          <p:nvPr>
            <p:ph type="dt" sz="half" idx="10"/>
          </p:nvPr>
        </p:nvSpPr>
        <p:spPr/>
        <p:txBody>
          <a:bodyPr/>
          <a:lstStyle/>
          <a:p>
            <a:endParaRPr lang="en-US" dirty="0"/>
          </a:p>
        </p:txBody>
      </p:sp>
      <p:sp>
        <p:nvSpPr>
          <p:cNvPr id="13" name="Footer Placeholder 12"/>
          <p:cNvSpPr>
            <a:spLocks noGrp="1"/>
          </p:cNvSpPr>
          <p:nvPr>
            <p:ph type="ftr" sz="quarter" idx="11"/>
          </p:nvPr>
        </p:nvSpPr>
        <p:spPr/>
        <p:txBody>
          <a:bodyPr/>
          <a:lstStyle/>
          <a:p>
            <a:endParaRPr lang="en-US" dirty="0"/>
          </a:p>
        </p:txBody>
      </p:sp>
      <p:sp>
        <p:nvSpPr>
          <p:cNvPr id="20" name="Slide Number Placeholder 19"/>
          <p:cNvSpPr>
            <a:spLocks noGrp="1"/>
          </p:cNvSpPr>
          <p:nvPr>
            <p:ph type="sldNum" sz="quarter" idx="12"/>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330075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Subhead/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5" name="Content Placeholder 3"/>
          <p:cNvSpPr>
            <a:spLocks noGrp="1"/>
          </p:cNvSpPr>
          <p:nvPr>
            <p:ph sz="quarter" idx="18" hasCustomPrompt="1"/>
          </p:nvPr>
        </p:nvSpPr>
        <p:spPr>
          <a:xfrm>
            <a:off x="1249363" y="2594882"/>
            <a:ext cx="6905851" cy="2603046"/>
          </a:xfrm>
          <a:prstGeom prst="rect">
            <a:avLst/>
          </a:prstGeom>
        </p:spPr>
        <p:txBody>
          <a:bodyPr vert="horz"/>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content</a:t>
            </a:r>
          </a:p>
        </p:txBody>
      </p:sp>
      <p:sp>
        <p:nvSpPr>
          <p:cNvPr id="5" name="Date Placeholder 4"/>
          <p:cNvSpPr>
            <a:spLocks noGrp="1"/>
          </p:cNvSpPr>
          <p:nvPr>
            <p:ph type="dt" sz="half" idx="19"/>
          </p:nvPr>
        </p:nvSpPr>
        <p:spPr/>
        <p:txBody>
          <a:bodyPr/>
          <a:lstStyle/>
          <a:p>
            <a:endParaRPr lang="en-US" dirty="0"/>
          </a:p>
        </p:txBody>
      </p:sp>
      <p:sp>
        <p:nvSpPr>
          <p:cNvPr id="6" name="Footer Placeholder 5"/>
          <p:cNvSpPr>
            <a:spLocks noGrp="1"/>
          </p:cNvSpPr>
          <p:nvPr>
            <p:ph type="ftr" sz="quarter" idx="20"/>
          </p:nvPr>
        </p:nvSpPr>
        <p:spPr/>
        <p:txBody>
          <a:bodyPr/>
          <a:lstStyle/>
          <a:p>
            <a:endParaRPr lang="en-US" dirty="0"/>
          </a:p>
        </p:txBody>
      </p:sp>
      <p:sp>
        <p:nvSpPr>
          <p:cNvPr id="7" name="Slide Number Placeholder 6"/>
          <p:cNvSpPr>
            <a:spLocks noGrp="1"/>
          </p:cNvSpPr>
          <p:nvPr>
            <p:ph type="sldNum" sz="quarter" idx="21"/>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1658760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823259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99987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200" dirty="0">
                <a:solidFill>
                  <a:schemeClr val="accent2"/>
                </a:solidFill>
              </a:rPr>
              <a:t>jpl.nasa.gov</a:t>
            </a:r>
          </a:p>
        </p:txBody>
      </p:sp>
      <p:cxnSp>
        <p:nvCxnSpPr>
          <p:cNvPr id="9" name="Straight Connector 8"/>
          <p:cNvCxnSpPr/>
          <p:nvPr userDrawn="1"/>
        </p:nvCxnSpPr>
        <p:spPr>
          <a:xfrm>
            <a:off x="2564190" y="3654169"/>
            <a:ext cx="404253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9575" y="2534971"/>
            <a:ext cx="4378114" cy="938167"/>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496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grpSp>
        <p:nvGrpSpPr>
          <p:cNvPr id="2" name="Group 1"/>
          <p:cNvGrpSpPr/>
          <p:nvPr userDrawn="1"/>
        </p:nvGrpSpPr>
        <p:grpSpPr>
          <a:xfrm>
            <a:off x="1" y="2541307"/>
            <a:ext cx="9144000" cy="1671874"/>
            <a:chOff x="1" y="2541307"/>
            <a:chExt cx="9144000" cy="1671874"/>
          </a:xfrm>
        </p:grpSpPr>
        <p:sp>
          <p:nvSpPr>
            <p:cNvPr id="4" name="TextBox 3"/>
            <p:cNvSpPr txBox="1"/>
            <p:nvPr userDrawn="1"/>
          </p:nvSpPr>
          <p:spPr>
            <a:xfrm>
              <a:off x="1" y="3843849"/>
              <a:ext cx="9144000" cy="369332"/>
            </a:xfrm>
            <a:prstGeom prst="rect">
              <a:avLst/>
            </a:prstGeom>
            <a:noFill/>
          </p:spPr>
          <p:txBody>
            <a:bodyPr wrap="square" rtlCol="0">
              <a:spAutoFit/>
            </a:bodyPr>
            <a:lstStyle/>
            <a:p>
              <a:pPr algn="ctr"/>
              <a:r>
                <a:rPr lang="en-US" kern="500" spc="200" dirty="0">
                  <a:solidFill>
                    <a:srgbClr val="BA0C2F"/>
                  </a:solidFill>
                </a:rPr>
                <a:t>jpl.nasa.gov</a:t>
              </a:r>
            </a:p>
          </p:txBody>
        </p:sp>
        <p:cxnSp>
          <p:nvCxnSpPr>
            <p:cNvPr id="6" name="Straight Connector 5"/>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8" name="Picture 7" descr="Tribrand_ColorBlack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2943" y="2541307"/>
              <a:ext cx="4378114" cy="938168"/>
            </a:xfrm>
            <a:prstGeom prst="rect">
              <a:avLst/>
            </a:prstGeom>
          </p:spPr>
        </p:pic>
      </p:grpSp>
    </p:spTree>
    <p:extLst>
      <p:ext uri="{BB962C8B-B14F-4D97-AF65-F5344CB8AC3E}">
        <p14:creationId xmlns:p14="http://schemas.microsoft.com/office/powerpoint/2010/main" val="4965651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a:t>Instructions</a:t>
            </a:r>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a:t>The footers and headers should only be modified in the Master Slide view. Do not modify the slide directly.</a:t>
            </a:r>
          </a:p>
          <a:p>
            <a:pPr lvl="1"/>
            <a:r>
              <a:rPr lang="en-US" dirty="0"/>
              <a:t>From “View” menu select “Master” and “Slide Master”</a:t>
            </a:r>
          </a:p>
          <a:p>
            <a:pPr lvl="1"/>
            <a:r>
              <a:rPr lang="en-US" dirty="0"/>
              <a:t>Edit the document number on the first slide.</a:t>
            </a:r>
          </a:p>
          <a:p>
            <a:pPr lvl="1"/>
            <a:r>
              <a:rPr lang="en-US" dirty="0"/>
              <a:t>Click on “Close”</a:t>
            </a:r>
          </a:p>
          <a:p>
            <a:r>
              <a:rPr lang="en-US" dirty="0"/>
              <a:t>Use only red or blue text for emphasis.</a:t>
            </a:r>
          </a:p>
          <a:p>
            <a:pPr lvl="0"/>
            <a:endParaRPr lang="en-US" dirty="0"/>
          </a:p>
        </p:txBody>
      </p:sp>
    </p:spTree>
    <p:extLst>
      <p:ext uri="{BB962C8B-B14F-4D97-AF65-F5344CB8AC3E}">
        <p14:creationId xmlns:p14="http://schemas.microsoft.com/office/powerpoint/2010/main" val="382825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a:t>Instructions</a:t>
            </a:r>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a:t>The footers and headers should only be modified in the Master Slide view. Do not modify the slide directly.</a:t>
            </a:r>
          </a:p>
          <a:p>
            <a:pPr lvl="1"/>
            <a:r>
              <a:rPr lang="en-US" dirty="0"/>
              <a:t>From “View” menu select “Master” and “Slide Master”</a:t>
            </a:r>
          </a:p>
          <a:p>
            <a:pPr lvl="1"/>
            <a:r>
              <a:rPr lang="en-US" dirty="0"/>
              <a:t>Edit the document number on the first slide.</a:t>
            </a:r>
          </a:p>
          <a:p>
            <a:pPr lvl="1"/>
            <a:r>
              <a:rPr lang="en-US" dirty="0"/>
              <a:t>Click on “Close”</a:t>
            </a:r>
          </a:p>
          <a:p>
            <a:r>
              <a:rPr lang="en-US" dirty="0"/>
              <a:t>Use only red or blue text for emphasis.</a:t>
            </a:r>
          </a:p>
          <a:p>
            <a:pPr lvl="0"/>
            <a:endParaRPr lang="en-US" dirty="0"/>
          </a:p>
        </p:txBody>
      </p:sp>
    </p:spTree>
    <p:extLst>
      <p:ext uri="{BB962C8B-B14F-4D97-AF65-F5344CB8AC3E}">
        <p14:creationId xmlns:p14="http://schemas.microsoft.com/office/powerpoint/2010/main" val="193530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chemeClr val="bg1"/>
                </a:solidFill>
                <a:latin typeface="Helvetica" pitchFamily="2" charset="0"/>
                <a:cs typeface="Arial"/>
              </a:defRPr>
            </a:lvl1pPr>
          </a:lstStyle>
          <a:p>
            <a:r>
              <a:rPr lang="en-US" dirty="0"/>
              <a:t>Click to Edit Header</a:t>
            </a:r>
          </a:p>
        </p:txBody>
      </p:sp>
      <p:sp>
        <p:nvSpPr>
          <p:cNvPr id="13" name="Date Placeholder 12"/>
          <p:cNvSpPr>
            <a:spLocks noGrp="1"/>
          </p:cNvSpPr>
          <p:nvPr>
            <p:ph type="dt" sz="half" idx="10"/>
          </p:nvPr>
        </p:nvSpPr>
        <p:spPr/>
        <p:txBody>
          <a:bodyPr/>
          <a:lstStyle/>
          <a:p>
            <a:r>
              <a:rPr lang="en-US"/>
              <a:t>12 April 2018</a:t>
            </a:r>
            <a:endParaRPr lang="en-US" dirty="0"/>
          </a:p>
        </p:txBody>
      </p:sp>
      <p:sp>
        <p:nvSpPr>
          <p:cNvPr id="15" name="Footer Placeholder 14"/>
          <p:cNvSpPr>
            <a:spLocks noGrp="1"/>
          </p:cNvSpPr>
          <p:nvPr>
            <p:ph type="ftr" sz="quarter" idx="11"/>
          </p:nvPr>
        </p:nvSpPr>
        <p:spPr/>
        <p:txBody>
          <a:bodyPr/>
          <a:lstStyle/>
          <a:p>
            <a:r>
              <a:rPr lang="en-US"/>
              <a:t>For Planning and Discussion Purposes Only</a:t>
            </a:r>
            <a:endParaRPr lang="en-US" dirty="0"/>
          </a:p>
        </p:txBody>
      </p:sp>
      <p:sp>
        <p:nvSpPr>
          <p:cNvPr id="17" name="Slide Number Placeholder 16"/>
          <p:cNvSpPr>
            <a:spLocks noGrp="1"/>
          </p:cNvSpPr>
          <p:nvPr>
            <p:ph type="sldNum" sz="quarter" idx="12"/>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317379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Text">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5613" y="591185"/>
            <a:ext cx="8232774" cy="436031"/>
          </a:xfrm>
          <a:prstGeom prst="rect">
            <a:avLst/>
          </a:prstGeom>
        </p:spPr>
        <p:txBody>
          <a:bodyPr anchor="t">
            <a:noAutofit/>
          </a:bodyPr>
          <a:lstStyle>
            <a:lvl1pPr algn="l">
              <a:defRPr sz="2800" b="1" i="0" cap="none">
                <a:solidFill>
                  <a:srgbClr val="FFFFFF"/>
                </a:solidFill>
                <a:latin typeface="Helvetica" pitchFamily="2" charset="0"/>
                <a:cs typeface="Arial"/>
              </a:defRPr>
            </a:lvl1pPr>
          </a:lstStyle>
          <a:p>
            <a:r>
              <a:rPr lang="en-US" dirty="0"/>
              <a:t>Click to Edit Header</a:t>
            </a:r>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normAutofit/>
          </a:bodyPr>
          <a:lstStyle>
            <a:lvl1pPr>
              <a:defRPr>
                <a:solidFill>
                  <a:schemeClr val="bg1"/>
                </a:solidFill>
                <a:latin typeface="Helvetica" pitchFamily="2" charset="0"/>
              </a:defRPr>
            </a:lvl1pPr>
            <a:lvl2pPr>
              <a:defRPr>
                <a:solidFill>
                  <a:schemeClr val="bg1"/>
                </a:solidFill>
              </a:defRPr>
            </a:lvl2pPr>
            <a:lvl3pPr>
              <a:defRPr>
                <a:solidFill>
                  <a:schemeClr val="bg1"/>
                </a:solidFill>
                <a:latin typeface="Helvetica" pitchFamily="2" charset="0"/>
              </a:defRPr>
            </a:lvl3pPr>
          </a:lstStyle>
          <a:p>
            <a:pPr lvl="0"/>
            <a:r>
              <a:rPr lang="en-US" dirty="0"/>
              <a:t>Click to add text</a:t>
            </a:r>
          </a:p>
          <a:p>
            <a:pPr lvl="1"/>
            <a:r>
              <a:rPr lang="en-US" dirty="0"/>
              <a:t>Second</a:t>
            </a:r>
          </a:p>
          <a:p>
            <a:pPr lvl="2"/>
            <a:r>
              <a:rPr lang="en-US" dirty="0"/>
              <a:t>third</a:t>
            </a:r>
          </a:p>
        </p:txBody>
      </p:sp>
      <p:sp>
        <p:nvSpPr>
          <p:cNvPr id="14" name="Date Placeholder 13"/>
          <p:cNvSpPr>
            <a:spLocks noGrp="1"/>
          </p:cNvSpPr>
          <p:nvPr>
            <p:ph type="dt" sz="half" idx="18"/>
          </p:nvPr>
        </p:nvSpPr>
        <p:spPr/>
        <p:txBody>
          <a:bodyPr/>
          <a:lstStyle/>
          <a:p>
            <a:r>
              <a:rPr lang="en-US"/>
              <a:t>12 April 2018</a:t>
            </a:r>
            <a:endParaRPr lang="en-US" dirty="0"/>
          </a:p>
        </p:txBody>
      </p:sp>
      <p:sp>
        <p:nvSpPr>
          <p:cNvPr id="17" name="Footer Placeholder 16"/>
          <p:cNvSpPr>
            <a:spLocks noGrp="1"/>
          </p:cNvSpPr>
          <p:nvPr>
            <p:ph type="ftr" sz="quarter" idx="19"/>
          </p:nvPr>
        </p:nvSpPr>
        <p:spPr/>
        <p:txBody>
          <a:bodyPr/>
          <a:lstStyle/>
          <a:p>
            <a:r>
              <a:rPr lang="en-US"/>
              <a:t>For Planning and Discussion Purposes Only</a:t>
            </a:r>
            <a:endParaRPr lang="en-US" dirty="0"/>
          </a:p>
        </p:txBody>
      </p:sp>
      <p:sp>
        <p:nvSpPr>
          <p:cNvPr id="18" name="Slide Number Placeholder 17"/>
          <p:cNvSpPr>
            <a:spLocks noGrp="1"/>
          </p:cNvSpPr>
          <p:nvPr>
            <p:ph type="sldNum" sz="quarter" idx="20"/>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43234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Content/Tex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5613" y="595395"/>
            <a:ext cx="8232774" cy="436031"/>
          </a:xfrm>
          <a:prstGeom prst="rect">
            <a:avLst/>
          </a:prstGeom>
        </p:spPr>
        <p:txBody>
          <a:bodyPr anchor="t">
            <a:noAutofit/>
          </a:bodyPr>
          <a:lstStyle>
            <a:lvl1pPr algn="l">
              <a:defRPr sz="2800" b="1" i="0" cap="none">
                <a:solidFill>
                  <a:srgbClr val="FFFFFF"/>
                </a:solidFill>
                <a:latin typeface="Helvetica" pitchFamily="2" charset="0"/>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solidFill>
                  <a:srgbClr val="FFFFFF"/>
                </a:solidFill>
                <a:latin typeface="Helvetica" pitchFamily="2" charset="0"/>
              </a:defRPr>
            </a:lvl1pPr>
            <a:lvl2pPr>
              <a:defRPr>
                <a:solidFill>
                  <a:schemeClr val="bg1"/>
                </a:solidFill>
                <a:latin typeface="Helvetica" pitchFamily="2" charset="0"/>
              </a:defRPr>
            </a:lvl2pPr>
          </a:lstStyle>
          <a:p>
            <a:pPr lvl="0"/>
            <a:r>
              <a:rPr lang="en-US" dirty="0"/>
              <a:t>Click to add text</a:t>
            </a:r>
          </a:p>
          <a:p>
            <a:pPr lvl="1"/>
            <a:r>
              <a:rPr lang="en-US" dirty="0"/>
              <a:t>second</a:t>
            </a:r>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solidFill>
                  <a:srgbClr val="FFFFFF"/>
                </a:solidFill>
                <a:latin typeface="Helvetica" pitchFamily="2" charset="0"/>
              </a:defRPr>
            </a:lvl1pPr>
            <a:lvl2pPr>
              <a:defRPr>
                <a:solidFill>
                  <a:schemeClr val="bg1"/>
                </a:solidFill>
                <a:latin typeface="Helvetica" pitchFamily="2" charset="0"/>
              </a:defRPr>
            </a:lvl2pPr>
          </a:lstStyle>
          <a:p>
            <a:pPr lvl="0"/>
            <a:r>
              <a:rPr lang="en-US" dirty="0"/>
              <a:t>Click to add content</a:t>
            </a:r>
          </a:p>
          <a:p>
            <a:pPr lvl="1"/>
            <a:r>
              <a:rPr lang="en-US" dirty="0"/>
              <a:t>sec</a:t>
            </a:r>
          </a:p>
        </p:txBody>
      </p:sp>
      <p:sp>
        <p:nvSpPr>
          <p:cNvPr id="11" name="Date Placeholder 10"/>
          <p:cNvSpPr>
            <a:spLocks noGrp="1"/>
          </p:cNvSpPr>
          <p:nvPr>
            <p:ph type="dt" sz="half" idx="21"/>
          </p:nvPr>
        </p:nvSpPr>
        <p:spPr/>
        <p:txBody>
          <a:bodyPr/>
          <a:lstStyle/>
          <a:p>
            <a:r>
              <a:rPr lang="en-US"/>
              <a:t>12 April 2018</a:t>
            </a:r>
            <a:endParaRPr lang="en-US" dirty="0"/>
          </a:p>
        </p:txBody>
      </p:sp>
      <p:sp>
        <p:nvSpPr>
          <p:cNvPr id="17" name="Footer Placeholder 16"/>
          <p:cNvSpPr>
            <a:spLocks noGrp="1"/>
          </p:cNvSpPr>
          <p:nvPr>
            <p:ph type="ftr" sz="quarter" idx="22"/>
          </p:nvPr>
        </p:nvSpPr>
        <p:spPr/>
        <p:txBody>
          <a:bodyPr/>
          <a:lstStyle/>
          <a:p>
            <a:r>
              <a:rPr lang="en-US"/>
              <a:t>For Planning and Discussion Purposes Only</a:t>
            </a:r>
            <a:endParaRPr lang="en-US" dirty="0"/>
          </a:p>
        </p:txBody>
      </p:sp>
      <p:sp>
        <p:nvSpPr>
          <p:cNvPr id="18" name="Slide Number Placeholder 17"/>
          <p:cNvSpPr>
            <a:spLocks noGrp="1"/>
          </p:cNvSpPr>
          <p:nvPr>
            <p:ph type="sldNum" sz="quarter" idx="23"/>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169355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Content/Tex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5613" y="595395"/>
            <a:ext cx="8232774" cy="436031"/>
          </a:xfrm>
          <a:prstGeom prst="rect">
            <a:avLst/>
          </a:prstGeom>
        </p:spPr>
        <p:txBody>
          <a:bodyPr anchor="t">
            <a:noAutofit/>
          </a:bodyPr>
          <a:lstStyle>
            <a:lvl1pPr algn="l">
              <a:defRPr sz="2800" b="1" i="0" cap="none">
                <a:solidFill>
                  <a:srgbClr val="FFFFFF"/>
                </a:solidFill>
                <a:latin typeface="Helvetica" pitchFamily="2" charset="0"/>
                <a:cs typeface="Arial"/>
              </a:defRPr>
            </a:lvl1pPr>
          </a:lstStyle>
          <a:p>
            <a:r>
              <a:rPr lang="en-US" dirty="0"/>
              <a:t>Click to Edit Header</a:t>
            </a:r>
          </a:p>
        </p:txBody>
      </p:sp>
      <p:sp>
        <p:nvSpPr>
          <p:cNvPr id="3" name="Text Placeholder 2"/>
          <p:cNvSpPr>
            <a:spLocks noGrp="1"/>
          </p:cNvSpPr>
          <p:nvPr>
            <p:ph type="body" sz="quarter" idx="18" hasCustomPrompt="1"/>
          </p:nvPr>
        </p:nvSpPr>
        <p:spPr>
          <a:xfrm>
            <a:off x="455613" y="1407693"/>
            <a:ext cx="4008438" cy="4815887"/>
          </a:xfrm>
          <a:prstGeom prst="rect">
            <a:avLst/>
          </a:prstGeom>
        </p:spPr>
        <p:txBody>
          <a:bodyPr vert="horz"/>
          <a:lstStyle>
            <a:lvl1pPr>
              <a:defRPr>
                <a:solidFill>
                  <a:srgbClr val="FFFFFF"/>
                </a:solidFill>
                <a:latin typeface="Helvetica" pitchFamily="2" charset="0"/>
              </a:defRPr>
            </a:lvl1pPr>
            <a:lvl2pPr>
              <a:defRPr>
                <a:solidFill>
                  <a:schemeClr val="bg1"/>
                </a:solidFill>
                <a:latin typeface="Helvetica" pitchFamily="2" charset="0"/>
              </a:defRPr>
            </a:lvl2pPr>
          </a:lstStyle>
          <a:p>
            <a:pPr lvl="0"/>
            <a:r>
              <a:rPr lang="en-US" dirty="0"/>
              <a:t>Click to add text</a:t>
            </a:r>
          </a:p>
          <a:p>
            <a:pPr lvl="1"/>
            <a:r>
              <a:rPr lang="en-US" dirty="0"/>
              <a:t>second</a:t>
            </a:r>
          </a:p>
        </p:txBody>
      </p:sp>
      <p:sp>
        <p:nvSpPr>
          <p:cNvPr id="5" name="Content Placeholder 4"/>
          <p:cNvSpPr>
            <a:spLocks noGrp="1"/>
          </p:cNvSpPr>
          <p:nvPr>
            <p:ph sz="quarter" idx="20" hasCustomPrompt="1"/>
          </p:nvPr>
        </p:nvSpPr>
        <p:spPr>
          <a:xfrm>
            <a:off x="4683315" y="1407693"/>
            <a:ext cx="4005072" cy="4816475"/>
          </a:xfrm>
          <a:prstGeom prst="rect">
            <a:avLst/>
          </a:prstGeom>
        </p:spPr>
        <p:txBody>
          <a:bodyPr vert="horz"/>
          <a:lstStyle>
            <a:lvl1pPr>
              <a:defRPr>
                <a:solidFill>
                  <a:srgbClr val="FFFFFF"/>
                </a:solidFill>
                <a:latin typeface="Helvetica" pitchFamily="2" charset="0"/>
              </a:defRPr>
            </a:lvl1pPr>
          </a:lstStyle>
          <a:p>
            <a:pPr lvl="0"/>
            <a:r>
              <a:rPr lang="en-US" dirty="0"/>
              <a:t>Click to add content</a:t>
            </a:r>
          </a:p>
        </p:txBody>
      </p:sp>
      <p:sp>
        <p:nvSpPr>
          <p:cNvPr id="11" name="Date Placeholder 10"/>
          <p:cNvSpPr>
            <a:spLocks noGrp="1"/>
          </p:cNvSpPr>
          <p:nvPr>
            <p:ph type="dt" sz="half" idx="21"/>
          </p:nvPr>
        </p:nvSpPr>
        <p:spPr/>
        <p:txBody>
          <a:bodyPr/>
          <a:lstStyle/>
          <a:p>
            <a:r>
              <a:rPr lang="en-US"/>
              <a:t>12 April 2018</a:t>
            </a:r>
            <a:endParaRPr lang="en-US" dirty="0"/>
          </a:p>
        </p:txBody>
      </p:sp>
      <p:sp>
        <p:nvSpPr>
          <p:cNvPr id="17" name="Footer Placeholder 16"/>
          <p:cNvSpPr>
            <a:spLocks noGrp="1"/>
          </p:cNvSpPr>
          <p:nvPr>
            <p:ph type="ftr" sz="quarter" idx="22"/>
          </p:nvPr>
        </p:nvSpPr>
        <p:spPr/>
        <p:txBody>
          <a:bodyPr/>
          <a:lstStyle/>
          <a:p>
            <a:r>
              <a:rPr lang="en-US"/>
              <a:t>For Planning and Discussion Purposes Only</a:t>
            </a:r>
            <a:endParaRPr lang="en-US" dirty="0"/>
          </a:p>
        </p:txBody>
      </p:sp>
      <p:sp>
        <p:nvSpPr>
          <p:cNvPr id="18" name="Slide Number Placeholder 17"/>
          <p:cNvSpPr>
            <a:spLocks noGrp="1"/>
          </p:cNvSpPr>
          <p:nvPr>
            <p:ph type="sldNum" sz="quarter" idx="23"/>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226485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Conten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7199" y="591185"/>
            <a:ext cx="8232774" cy="436031"/>
          </a:xfrm>
          <a:prstGeom prst="rect">
            <a:avLst/>
          </a:prstGeom>
        </p:spPr>
        <p:txBody>
          <a:bodyPr anchor="t">
            <a:noAutofit/>
          </a:bodyPr>
          <a:lstStyle>
            <a:lvl1pPr algn="l">
              <a:defRPr sz="2800" b="1" i="0" cap="none">
                <a:solidFill>
                  <a:srgbClr val="FFFFFF"/>
                </a:solidFill>
                <a:latin typeface="Helvetica" pitchFamily="2" charset="0"/>
                <a:cs typeface="Arial"/>
              </a:defRPr>
            </a:lvl1pPr>
          </a:lstStyle>
          <a:p>
            <a:r>
              <a:rPr lang="en-US" dirty="0"/>
              <a:t>Click to Edit Header</a:t>
            </a:r>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solidFill>
                  <a:srgbClr val="FFFFFF"/>
                </a:solidFill>
                <a:latin typeface="Helvetica" pitchFamily="2" charset="0"/>
              </a:defRPr>
            </a:lvl1pPr>
            <a:lvl2pPr>
              <a:defRPr>
                <a:solidFill>
                  <a:schemeClr val="bg1"/>
                </a:solidFill>
                <a:latin typeface="Helvetica" pitchFamily="2" charset="0"/>
              </a:defRPr>
            </a:lvl2pPr>
            <a:lvl3pPr>
              <a:defRPr>
                <a:solidFill>
                  <a:schemeClr val="bg1"/>
                </a:solidFill>
                <a:latin typeface="Helvetica" pitchFamily="2" charset="0"/>
              </a:defRPr>
            </a:lvl3pPr>
          </a:lstStyle>
          <a:p>
            <a:pPr lvl="0"/>
            <a:r>
              <a:rPr lang="en-US" dirty="0"/>
              <a:t>Click to add content</a:t>
            </a:r>
          </a:p>
          <a:p>
            <a:pPr lvl="1"/>
            <a:r>
              <a:rPr lang="en-US" dirty="0"/>
              <a:t>Some second</a:t>
            </a:r>
          </a:p>
          <a:p>
            <a:pPr lvl="2"/>
            <a:r>
              <a:rPr lang="en-US" dirty="0"/>
              <a:t>third</a:t>
            </a:r>
          </a:p>
        </p:txBody>
      </p:sp>
      <p:sp>
        <p:nvSpPr>
          <p:cNvPr id="10" name="Date Placeholder 9"/>
          <p:cNvSpPr>
            <a:spLocks noGrp="1"/>
          </p:cNvSpPr>
          <p:nvPr>
            <p:ph type="dt" sz="half" idx="19"/>
          </p:nvPr>
        </p:nvSpPr>
        <p:spPr/>
        <p:txBody>
          <a:bodyPr/>
          <a:lstStyle/>
          <a:p>
            <a:r>
              <a:rPr lang="en-US"/>
              <a:t>12 April 2018</a:t>
            </a:r>
            <a:endParaRPr lang="en-US" dirty="0"/>
          </a:p>
        </p:txBody>
      </p:sp>
      <p:sp>
        <p:nvSpPr>
          <p:cNvPr id="16" name="Footer Placeholder 15"/>
          <p:cNvSpPr>
            <a:spLocks noGrp="1"/>
          </p:cNvSpPr>
          <p:nvPr>
            <p:ph type="ftr" sz="quarter" idx="20"/>
          </p:nvPr>
        </p:nvSpPr>
        <p:spPr/>
        <p:txBody>
          <a:bodyPr/>
          <a:lstStyle/>
          <a:p>
            <a:r>
              <a:rPr lang="en-US"/>
              <a:t>For Planning and Discussion Purposes Only</a:t>
            </a:r>
            <a:endParaRPr lang="en-US" dirty="0"/>
          </a:p>
        </p:txBody>
      </p:sp>
      <p:sp>
        <p:nvSpPr>
          <p:cNvPr id="17" name="Slide Number Placeholder 16"/>
          <p:cNvSpPr>
            <a:spLocks noGrp="1"/>
          </p:cNvSpPr>
          <p:nvPr>
            <p:ph type="sldNum" sz="quarter" idx="21"/>
          </p:nvPr>
        </p:nvSpPr>
        <p:spPr/>
        <p:txBody>
          <a:bodyPr/>
          <a:lstStyle/>
          <a:p>
            <a:fld id="{F1E51A9F-9D40-144B-9666-6B30B75E8C1B}" type="slidenum">
              <a:rPr lang="en-US" smtClean="0"/>
              <a:pPr/>
              <a:t>‹#›</a:t>
            </a:fld>
            <a:endParaRPr lang="en-US" dirty="0"/>
          </a:p>
        </p:txBody>
      </p:sp>
    </p:spTree>
    <p:extLst>
      <p:ext uri="{BB962C8B-B14F-4D97-AF65-F5344CB8AC3E}">
        <p14:creationId xmlns:p14="http://schemas.microsoft.com/office/powerpoint/2010/main" val="19189451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131409"/>
      </p:ext>
    </p:extLst>
  </p:cSld>
  <p:clrMap bg1="lt1" tx1="dk1" bg2="lt2" tx2="dk2" accent1="accent1" accent2="accent2" accent3="accent3" accent4="accent4" accent5="accent5" accent6="accent6" hlink="hlink" folHlink="folHlink"/>
  <p:sldLayoutIdLst>
    <p:sldLayoutId id="2147483712" r:id="rId1"/>
    <p:sldLayoutId id="2147483714" r:id="rId2"/>
    <p:sldLayoutId id="2147483696" r:id="rId3"/>
    <p:sldLayoutId id="2147483745"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2132482" y="6448710"/>
            <a:ext cx="4879036" cy="365125"/>
          </a:xfrm>
          <a:prstGeom prst="rect">
            <a:avLst/>
          </a:prstGeom>
        </p:spPr>
        <p:txBody>
          <a:bodyPr vert="horz" lIns="91440" tIns="45720" rIns="91440" bIns="45720" rtlCol="0" anchor="ctr"/>
          <a:lstStyle>
            <a:lvl1pPr algn="ctr">
              <a:defRPr sz="900">
                <a:solidFill>
                  <a:schemeClr val="bg1"/>
                </a:solidFill>
                <a:latin typeface="Helvetica" pitchFamily="2" charset="0"/>
              </a:defRPr>
            </a:lvl1pPr>
          </a:lstStyle>
          <a:p>
            <a:endParaRPr lang="en-US" dirty="0"/>
          </a:p>
        </p:txBody>
      </p:sp>
      <p:sp>
        <p:nvSpPr>
          <p:cNvPr id="4" name="Slide Number Placeholder 3"/>
          <p:cNvSpPr>
            <a:spLocks noGrp="1"/>
          </p:cNvSpPr>
          <p:nvPr>
            <p:ph type="sldNum" sz="quarter" idx="4"/>
          </p:nvPr>
        </p:nvSpPr>
        <p:spPr>
          <a:xfrm>
            <a:off x="7146636" y="6448710"/>
            <a:ext cx="600365" cy="365125"/>
          </a:xfrm>
          <a:prstGeom prst="rect">
            <a:avLst/>
          </a:prstGeom>
        </p:spPr>
        <p:txBody>
          <a:bodyPr vert="horz" lIns="91440" tIns="45720" rIns="91440" bIns="45720" rtlCol="0" anchor="ctr"/>
          <a:lstStyle>
            <a:lvl1pPr algn="r">
              <a:defRPr sz="900">
                <a:solidFill>
                  <a:schemeClr val="bg1"/>
                </a:solidFill>
                <a:latin typeface="Helvetica" pitchFamily="2" charset="0"/>
              </a:defRPr>
            </a:lvl1pPr>
          </a:lstStyle>
          <a:p>
            <a:fld id="{F1E51A9F-9D40-144B-9666-6B30B75E8C1B}" type="slidenum">
              <a:rPr lang="en-US" smtClean="0"/>
              <a:pPr/>
              <a:t>‹#›</a:t>
            </a:fld>
            <a:endParaRPr lang="en-US" dirty="0"/>
          </a:p>
        </p:txBody>
      </p:sp>
      <p:sp>
        <p:nvSpPr>
          <p:cNvPr id="6" name="Date Placeholder 5"/>
          <p:cNvSpPr>
            <a:spLocks noGrp="1"/>
          </p:cNvSpPr>
          <p:nvPr>
            <p:ph type="dt" sz="half" idx="2"/>
          </p:nvPr>
        </p:nvSpPr>
        <p:spPr>
          <a:xfrm>
            <a:off x="457199" y="6448710"/>
            <a:ext cx="1551709" cy="365125"/>
          </a:xfrm>
          <a:prstGeom prst="rect">
            <a:avLst/>
          </a:prstGeom>
        </p:spPr>
        <p:txBody>
          <a:bodyPr vert="horz" lIns="91440" tIns="45720" rIns="91440" bIns="45720" rtlCol="0" anchor="ctr"/>
          <a:lstStyle>
            <a:lvl1pPr algn="l">
              <a:defRPr sz="900">
                <a:solidFill>
                  <a:schemeClr val="bg1"/>
                </a:solidFill>
                <a:latin typeface="Helvetica" pitchFamily="2" charset="0"/>
              </a:defRPr>
            </a:lvl1pPr>
          </a:lstStyle>
          <a:p>
            <a:r>
              <a:rPr lang="en-US"/>
              <a:t>12 April 2018</a:t>
            </a:r>
            <a:endParaRPr lang="en-US" dirty="0"/>
          </a:p>
        </p:txBody>
      </p:sp>
    </p:spTree>
    <p:extLst>
      <p:ext uri="{BB962C8B-B14F-4D97-AF65-F5344CB8AC3E}">
        <p14:creationId xmlns:p14="http://schemas.microsoft.com/office/powerpoint/2010/main" val="127481544"/>
      </p:ext>
    </p:extLst>
  </p:cSld>
  <p:clrMap bg1="lt1" tx1="dk1" bg2="lt2" tx2="dk2" accent1="accent1" accent2="accent2" accent3="accent3" accent4="accent4" accent5="accent5" accent6="accent6" hlink="hlink" folHlink="folHlink"/>
  <p:sldLayoutIdLst>
    <p:sldLayoutId id="2147483734" r:id="rId1"/>
    <p:sldLayoutId id="2147483736" r:id="rId2"/>
    <p:sldLayoutId id="2147483737" r:id="rId3"/>
    <p:sldLayoutId id="2147483742" r:id="rId4"/>
    <p:sldLayoutId id="2147483738" r:id="rId5"/>
    <p:sldLayoutId id="2147483741" r:id="rId6"/>
    <p:sldLayoutId id="2147483779" r:id="rId7"/>
    <p:sldLayoutId id="2147483780" r:id="rId8"/>
    <p:sldLayoutId id="2147483781" r:id="rId9"/>
    <p:sldLayoutId id="2147483782" r:id="rId10"/>
    <p:sldLayoutId id="2147483783" r:id="rId11"/>
    <p:sldLayoutId id="21474837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2132482" y="6448710"/>
            <a:ext cx="4879036" cy="365125"/>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en-US" dirty="0"/>
          </a:p>
        </p:txBody>
      </p:sp>
      <p:sp>
        <p:nvSpPr>
          <p:cNvPr id="4" name="Slide Number Placeholder 3"/>
          <p:cNvSpPr>
            <a:spLocks noGrp="1"/>
          </p:cNvSpPr>
          <p:nvPr>
            <p:ph type="sldNum" sz="quarter" idx="4"/>
          </p:nvPr>
        </p:nvSpPr>
        <p:spPr>
          <a:xfrm>
            <a:off x="7146636" y="6448710"/>
            <a:ext cx="600365" cy="365125"/>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F1E51A9F-9D40-144B-9666-6B30B75E8C1B}" type="slidenum">
              <a:rPr lang="en-US" smtClean="0"/>
              <a:pPr/>
              <a:t>‹#›</a:t>
            </a:fld>
            <a:endParaRPr lang="en-US" dirty="0"/>
          </a:p>
        </p:txBody>
      </p:sp>
      <p:sp>
        <p:nvSpPr>
          <p:cNvPr id="6" name="Date Placeholder 5"/>
          <p:cNvSpPr>
            <a:spLocks noGrp="1"/>
          </p:cNvSpPr>
          <p:nvPr>
            <p:ph type="dt" sz="half" idx="2"/>
          </p:nvPr>
        </p:nvSpPr>
        <p:spPr>
          <a:xfrm>
            <a:off x="457199" y="6448710"/>
            <a:ext cx="15517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56941141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3" r:id="rId16"/>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openmbee.or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s://mms.openmbee.or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8" Type="http://schemas.openxmlformats.org/officeDocument/2006/relationships/hyperlink" Target="http://omgwiki.org/MBSE/lib/exe/fetch.php?media=mbse:incose_mbse_iw_2017:iw_2017_open_mbee.pdf" TargetMode="External"/><Relationship Id="rId3" Type="http://schemas.openxmlformats.org/officeDocument/2006/relationships/hyperlink" Target="https://mms.openmbee.org/alfresco/mmsapp/mms.html#/projects/PROJECT-ID_2_2_17_7_33_25_AM_3ccfaf88_159fe0d7ba9__7d4e_cae_tw_jpl_nasa_gov_127_0_0_1/master/document/_18_5_2_e64033a_1513276256458_934885_22190" TargetMode="External"/><Relationship Id="rId7" Type="http://schemas.openxmlformats.org/officeDocument/2006/relationships/hyperlink" Target="https://github.com/Open-MBEE/open-mbee.github.io/wiki/OpenMBEE-documentation"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www.openmbee.org/" TargetMode="External"/><Relationship Id="rId5" Type="http://schemas.openxmlformats.org/officeDocument/2006/relationships/hyperlink" Target="https://github.com/Open-MBEE/TMT-SysML-Model" TargetMode="External"/><Relationship Id="rId10" Type="http://schemas.openxmlformats.org/officeDocument/2006/relationships/hyperlink" Target="http://omgwiki.org/MBSE/doku.php?id=mbse:telescope" TargetMode="External"/><Relationship Id="rId4" Type="http://schemas.openxmlformats.org/officeDocument/2006/relationships/hyperlink" Target="https://mbse.gfse.de/documents/faq.html" TargetMode="External"/><Relationship Id="rId9" Type="http://schemas.openxmlformats.org/officeDocument/2006/relationships/hyperlink" Target="https://www.jpl.nasa.gov/spaceimage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tiff"/></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tiff"/></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45.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B7E3E-912D-6E40-958B-0CD30A59A705}"/>
              </a:ext>
            </a:extLst>
          </p:cNvPr>
          <p:cNvSpPr>
            <a:spLocks noGrp="1"/>
          </p:cNvSpPr>
          <p:nvPr>
            <p:ph type="body" sz="quarter" idx="3"/>
          </p:nvPr>
        </p:nvSpPr>
        <p:spPr>
          <a:xfrm>
            <a:off x="636505" y="999939"/>
            <a:ext cx="7524221" cy="1786373"/>
          </a:xfrm>
        </p:spPr>
        <p:txBody>
          <a:bodyPr/>
          <a:lstStyle/>
          <a:p>
            <a:r>
              <a:rPr lang="en" b="0" dirty="0">
                <a:latin typeface="Helvetica" panose="020B0604020202020204" pitchFamily="34" charset="0"/>
                <a:ea typeface="Times New Roman"/>
                <a:cs typeface="Helvetica" panose="020B0604020202020204" pitchFamily="34" charset="0"/>
                <a:sym typeface="Times New Roman"/>
              </a:rPr>
              <a:t>The OpenSE Cookbook: A practical, recipe based collection of patterns, procedures, and best practices for executable systems engineering for the Thirty Meter Telescope</a:t>
            </a:r>
            <a:endParaRPr lang="en-US" b="0" dirty="0">
              <a:latin typeface="Helvetica" panose="020B0604020202020204" pitchFamily="34" charset="0"/>
              <a:cs typeface="Helvetica" panose="020B0604020202020204" pitchFamily="34" charset="0"/>
            </a:endParaRPr>
          </a:p>
        </p:txBody>
      </p:sp>
      <p:sp>
        <p:nvSpPr>
          <p:cNvPr id="3" name="Text Placeholder 2">
            <a:extLst>
              <a:ext uri="{FF2B5EF4-FFF2-40B4-BE49-F238E27FC236}">
                <a16:creationId xmlns:a16="http://schemas.microsoft.com/office/drawing/2014/main" id="{D3523C32-D33D-0F4F-BF79-2A1C798751B5}"/>
              </a:ext>
            </a:extLst>
          </p:cNvPr>
          <p:cNvSpPr>
            <a:spLocks noGrp="1"/>
          </p:cNvSpPr>
          <p:nvPr>
            <p:ph type="body" sz="quarter" idx="19"/>
          </p:nvPr>
        </p:nvSpPr>
        <p:spPr>
          <a:xfrm>
            <a:off x="636505" y="3286379"/>
            <a:ext cx="7498993" cy="682615"/>
          </a:xfrm>
        </p:spPr>
        <p:txBody>
          <a:bodyPr/>
          <a:lstStyle/>
          <a:p>
            <a:pPr>
              <a:spcBef>
                <a:spcPct val="0"/>
              </a:spcBef>
            </a:pPr>
            <a:r>
              <a:rPr lang="en-US" altLang="en-US" sz="1800" dirty="0" smtClean="0">
                <a:latin typeface="Arial" panose="020B0604020202020204" pitchFamily="34" charset="0"/>
              </a:rPr>
              <a:t>Robert </a:t>
            </a:r>
            <a:r>
              <a:rPr lang="en-US" altLang="en-US" sz="1800" dirty="0">
                <a:latin typeface="Arial" panose="020B0604020202020204" pitchFamily="34" charset="0"/>
              </a:rPr>
              <a:t>Karban, CAE Project Systems Engineer</a:t>
            </a:r>
          </a:p>
          <a:p>
            <a:pPr>
              <a:spcBef>
                <a:spcPct val="0"/>
              </a:spcBef>
            </a:pPr>
            <a:r>
              <a:rPr lang="en-US" altLang="en-US" sz="1800" dirty="0">
                <a:latin typeface="Arial" panose="020B0604020202020204" pitchFamily="34" charset="0"/>
              </a:rPr>
              <a:t>Jet Propulsion Laboratory, </a:t>
            </a:r>
          </a:p>
          <a:p>
            <a:pPr>
              <a:spcBef>
                <a:spcPct val="0"/>
              </a:spcBef>
            </a:pPr>
            <a:r>
              <a:rPr lang="en-US" altLang="en-US" sz="1800" dirty="0">
                <a:latin typeface="Arial" panose="020B0604020202020204" pitchFamily="34" charset="0"/>
              </a:rPr>
              <a:t>California Institute of Technology</a:t>
            </a:r>
          </a:p>
        </p:txBody>
      </p:sp>
      <p:sp>
        <p:nvSpPr>
          <p:cNvPr id="4" name="Text Placeholder 3">
            <a:extLst>
              <a:ext uri="{FF2B5EF4-FFF2-40B4-BE49-F238E27FC236}">
                <a16:creationId xmlns:a16="http://schemas.microsoft.com/office/drawing/2014/main" id="{2DB08E64-3D14-694D-9A4F-F40A62CF102C}"/>
              </a:ext>
            </a:extLst>
          </p:cNvPr>
          <p:cNvSpPr>
            <a:spLocks noGrp="1"/>
          </p:cNvSpPr>
          <p:nvPr>
            <p:ph type="body" sz="quarter" idx="20"/>
          </p:nvPr>
        </p:nvSpPr>
        <p:spPr>
          <a:xfrm>
            <a:off x="542404" y="3739896"/>
            <a:ext cx="7687196" cy="3118104"/>
          </a:xfrm>
        </p:spPr>
        <p:txBody>
          <a:bodyPr anchor="b"/>
          <a:lstStyle/>
          <a:p>
            <a:r>
              <a:rPr lang="en-US" sz="1800" b="1" i="0" dirty="0" smtClean="0">
                <a:solidFill>
                  <a:srgbClr val="FFFFFF">
                    <a:lumMod val="95000"/>
                  </a:srgbClr>
                </a:solidFill>
              </a:rPr>
              <a:t>18-22 </a:t>
            </a:r>
            <a:r>
              <a:rPr lang="en-US" sz="1800" b="1" i="0" dirty="0">
                <a:solidFill>
                  <a:srgbClr val="FFFFFF">
                    <a:lumMod val="95000"/>
                  </a:srgbClr>
                </a:solidFill>
              </a:rPr>
              <a:t>June 2018 </a:t>
            </a:r>
            <a:r>
              <a:rPr lang="en-US" sz="1800" b="1" i="0" dirty="0" smtClean="0">
                <a:solidFill>
                  <a:srgbClr val="FFFFFF">
                    <a:lumMod val="95000"/>
                  </a:srgbClr>
                </a:solidFill>
              </a:rPr>
              <a:t>– OMG Technical Meeting,  Boston, MA, USA</a:t>
            </a:r>
            <a:endParaRPr lang="en-US" sz="1800" b="1" i="0" dirty="0">
              <a:solidFill>
                <a:srgbClr val="FFFFFF">
                  <a:lumMod val="95000"/>
                </a:srgbClr>
              </a:solidFill>
            </a:endParaRPr>
          </a:p>
          <a:p>
            <a:pPr algn="just"/>
            <a:r>
              <a:rPr lang="en-US" sz="1200" b="1" dirty="0">
                <a:solidFill>
                  <a:srgbClr val="FFFFFF">
                    <a:lumMod val="95000"/>
                  </a:srgbClr>
                </a:solidFill>
              </a:rPr>
              <a:t>The cost information contained in this document is of a budgetary and planning nature and is intended for informational purposes only. It does not constitute a commitment on the part of JPL and/or Caltech. Reference herein to any specific commercial product, process, or service by trade name, trademark, manufacturer, or otherwise, does not constitute or imply its endorsement by the United States Government or the Jet Propulsion Laboratory, California Institute of Technology.</a:t>
            </a:r>
          </a:p>
          <a:p>
            <a:pPr algn="just"/>
            <a:endParaRPr lang="en-US" sz="1050" dirty="0">
              <a:solidFill>
                <a:srgbClr val="FFFFFF">
                  <a:lumMod val="95000"/>
                </a:srgbClr>
              </a:solidFill>
            </a:endParaRPr>
          </a:p>
          <a:p>
            <a:pPr algn="ctr"/>
            <a:r>
              <a:rPr lang="en-US" sz="1600" i="0" dirty="0"/>
              <a:t>© 2018 California Institute of Technology. Government sponsorship acknowledged.</a:t>
            </a:r>
            <a:endParaRPr lang="en-US" i="0" dirty="0"/>
          </a:p>
        </p:txBody>
      </p:sp>
      <p:pic>
        <p:nvPicPr>
          <p:cNvPr id="8" name="Picture 7">
            <a:extLst>
              <a:ext uri="{FF2B5EF4-FFF2-40B4-BE49-F238E27FC236}">
                <a16:creationId xmlns:a16="http://schemas.microsoft.com/office/drawing/2014/main" id="{054E3D82-CB87-C045-B470-C33BF84761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287" y="158564"/>
            <a:ext cx="1065742" cy="841375"/>
          </a:xfrm>
          <a:prstGeom prst="rect">
            <a:avLst/>
          </a:prstGeom>
        </p:spPr>
      </p:pic>
    </p:spTree>
    <p:extLst>
      <p:ext uri="{BB962C8B-B14F-4D97-AF65-F5344CB8AC3E}">
        <p14:creationId xmlns:p14="http://schemas.microsoft.com/office/powerpoint/2010/main" val="16206119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B3026C-E1D7-F745-A087-70316C910BEB}"/>
              </a:ext>
            </a:extLst>
          </p:cNvPr>
          <p:cNvSpPr>
            <a:spLocks noGrp="1"/>
          </p:cNvSpPr>
          <p:nvPr>
            <p:ph type="body" sz="quarter" idx="19"/>
          </p:nvPr>
        </p:nvSpPr>
        <p:spPr/>
        <p:txBody>
          <a:bodyPr/>
          <a:lstStyle/>
          <a:p>
            <a:r>
              <a:rPr lang="en-US" b="0" dirty="0">
                <a:latin typeface="Helvetica Light"/>
              </a:rPr>
              <a:t>Agenda</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3CDAB0B8-A9E8-DA49-ADA8-845F0B24210D}"/>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TMT and MBSE Approach</a:t>
            </a:r>
          </a:p>
          <a:p>
            <a:pPr marL="285750" indent="-285750">
              <a:buFont typeface="Arial" panose="020B0604020202020204" pitchFamily="34" charset="0"/>
              <a:buChar char="•"/>
            </a:pPr>
            <a:r>
              <a:rPr lang="en-US" dirty="0"/>
              <a:t>Cookbook Principles</a:t>
            </a:r>
          </a:p>
          <a:p>
            <a:r>
              <a:rPr lang="en-US" dirty="0"/>
              <a:t>Selected Cookbook Patterns</a:t>
            </a:r>
          </a:p>
          <a:p>
            <a:pPr marL="0" indent="0">
              <a:buNone/>
            </a:pPr>
            <a:endParaRPr lang="en-US" dirty="0"/>
          </a:p>
          <a:p>
            <a:pPr marL="285750" indent="-285750">
              <a:buFont typeface="Arial" panose="020B0604020202020204" pitchFamily="34" charset="0"/>
              <a:buChar char="•"/>
            </a:pPr>
            <a:endParaRPr lang="en-US" dirty="0"/>
          </a:p>
        </p:txBody>
      </p:sp>
      <p:sp>
        <p:nvSpPr>
          <p:cNvPr id="2" name="Right Arrow 1"/>
          <p:cNvSpPr/>
          <p:nvPr/>
        </p:nvSpPr>
        <p:spPr>
          <a:xfrm>
            <a:off x="3301068" y="3104891"/>
            <a:ext cx="978408" cy="484632"/>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210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type="body" idx="1"/>
          </p:nvPr>
        </p:nvSpPr>
        <p:spPr>
          <a:xfrm>
            <a:off x="311700" y="1768625"/>
            <a:ext cx="8520600" cy="5089375"/>
          </a:xfrm>
          <a:prstGeom prst="rect">
            <a:avLst/>
          </a:prstGeom>
        </p:spPr>
        <p:txBody>
          <a:bodyPr spcFirstLastPara="1" wrap="square" lIns="91425" tIns="91425" rIns="91425" bIns="91425" anchor="t" anchorCtr="0">
            <a:noAutofit/>
          </a:bodyPr>
          <a:lstStyle/>
          <a:p>
            <a:pPr marL="342900" lvl="0">
              <a:spcBef>
                <a:spcPct val="20000"/>
              </a:spcBef>
              <a:buSzTx/>
              <a:buFont typeface="Arial"/>
              <a:buChar char="•"/>
            </a:pPr>
            <a:r>
              <a:rPr lang="en-US" sz="2400" dirty="0">
                <a:solidFill>
                  <a:srgbClr val="FFFFFF"/>
                </a:solidFill>
                <a:latin typeface="Helvetica" pitchFamily="2" charset="0"/>
              </a:rPr>
              <a:t>Provides goal oriented guidance using patterns, e.g.</a:t>
            </a:r>
          </a:p>
          <a:p>
            <a:pPr marL="800100" lvl="1">
              <a:spcBef>
                <a:spcPct val="20000"/>
              </a:spcBef>
              <a:buSzTx/>
              <a:buFont typeface="Arial"/>
              <a:buChar char="•"/>
            </a:pPr>
            <a:r>
              <a:rPr lang="en-US" sz="2000" dirty="0">
                <a:solidFill>
                  <a:srgbClr val="FFFFFF"/>
                </a:solidFill>
                <a:latin typeface="Helvetica" pitchFamily="2" charset="0"/>
              </a:rPr>
              <a:t>How-to Verify Requirements</a:t>
            </a:r>
          </a:p>
          <a:p>
            <a:pPr marL="800100" lvl="1">
              <a:spcBef>
                <a:spcPct val="20000"/>
              </a:spcBef>
              <a:buSzTx/>
              <a:buFont typeface="Arial"/>
              <a:buChar char="•"/>
            </a:pPr>
            <a:r>
              <a:rPr lang="en-US" sz="2000" dirty="0">
                <a:solidFill>
                  <a:srgbClr val="FFFFFF"/>
                </a:solidFill>
                <a:latin typeface="Helvetica" pitchFamily="2" charset="0"/>
              </a:rPr>
              <a:t>How-to Roll-up Technical Resources</a:t>
            </a:r>
          </a:p>
          <a:p>
            <a:pPr marL="342900" lvl="0">
              <a:spcBef>
                <a:spcPct val="20000"/>
              </a:spcBef>
              <a:buSzTx/>
              <a:buFont typeface="Arial"/>
              <a:buChar char="•"/>
            </a:pPr>
            <a:r>
              <a:rPr lang="en-US" sz="2400" dirty="0">
                <a:solidFill>
                  <a:schemeClr val="accent5">
                    <a:lumMod val="60000"/>
                    <a:lumOff val="40000"/>
                  </a:schemeClr>
                </a:solidFill>
                <a:latin typeface="Helvetica" pitchFamily="2" charset="0"/>
              </a:rPr>
              <a:t>Driven by Systems Engineering Workflows</a:t>
            </a:r>
          </a:p>
          <a:p>
            <a:pPr marL="342900" lvl="0">
              <a:spcBef>
                <a:spcPct val="20000"/>
              </a:spcBef>
              <a:buSzTx/>
              <a:buFont typeface="Arial"/>
              <a:buChar char="•"/>
            </a:pPr>
            <a:r>
              <a:rPr lang="en-US" sz="2400" dirty="0">
                <a:solidFill>
                  <a:srgbClr val="FFFFFF"/>
                </a:solidFill>
                <a:latin typeface="Helvetica" pitchFamily="2" charset="0"/>
              </a:rPr>
              <a:t>Enables </a:t>
            </a:r>
            <a:r>
              <a:rPr lang="en-US" sz="2400" dirty="0" smtClean="0">
                <a:solidFill>
                  <a:srgbClr val="FFFFFF"/>
                </a:solidFill>
                <a:latin typeface="Helvetica" pitchFamily="2" charset="0"/>
              </a:rPr>
              <a:t>combining </a:t>
            </a:r>
            <a:r>
              <a:rPr lang="en-US" sz="2400" dirty="0">
                <a:solidFill>
                  <a:srgbClr val="FFFFFF"/>
                </a:solidFill>
                <a:latin typeface="Helvetica" pitchFamily="2" charset="0"/>
              </a:rPr>
              <a:t>patterns into more complex recipes </a:t>
            </a:r>
          </a:p>
          <a:p>
            <a:pPr marL="342900" lvl="0">
              <a:spcBef>
                <a:spcPct val="20000"/>
              </a:spcBef>
              <a:buSzTx/>
              <a:buFont typeface="Arial"/>
              <a:buChar char="•"/>
            </a:pPr>
            <a:r>
              <a:rPr lang="en-US" sz="2400" dirty="0">
                <a:solidFill>
                  <a:schemeClr val="accent5">
                    <a:lumMod val="60000"/>
                    <a:lumOff val="40000"/>
                  </a:schemeClr>
                </a:solidFill>
                <a:latin typeface="Helvetica" pitchFamily="2" charset="0"/>
              </a:rPr>
              <a:t>Demonstrates how to build system models with available tooling - How/where do I start?</a:t>
            </a:r>
          </a:p>
          <a:p>
            <a:pPr marL="342900" lvl="0">
              <a:spcBef>
                <a:spcPct val="20000"/>
              </a:spcBef>
              <a:buSzTx/>
              <a:buFont typeface="Arial"/>
              <a:buChar char="•"/>
            </a:pPr>
            <a:r>
              <a:rPr lang="en-US" sz="2400" dirty="0">
                <a:solidFill>
                  <a:srgbClr val="FFFFFF"/>
                </a:solidFill>
                <a:latin typeface="Helvetica" pitchFamily="2" charset="0"/>
              </a:rPr>
              <a:t>Includes known usages in TMT production model as reference</a:t>
            </a:r>
          </a:p>
          <a:p>
            <a:pPr marL="342900">
              <a:spcBef>
                <a:spcPct val="20000"/>
              </a:spcBef>
              <a:buSzTx/>
              <a:buFont typeface="Arial"/>
              <a:buChar char="•"/>
            </a:pPr>
            <a:r>
              <a:rPr lang="en-US" sz="2400" dirty="0">
                <a:solidFill>
                  <a:schemeClr val="accent5">
                    <a:lumMod val="60000"/>
                    <a:lumOff val="40000"/>
                  </a:schemeClr>
                </a:solidFill>
                <a:latin typeface="Helvetica" pitchFamily="2" charset="0"/>
              </a:rPr>
              <a:t>Commoditizes Executable Systems Engineering</a:t>
            </a:r>
          </a:p>
          <a:p>
            <a:pPr marL="342900" lvl="0">
              <a:spcBef>
                <a:spcPct val="20000"/>
              </a:spcBef>
              <a:buSzTx/>
              <a:buFont typeface="Arial"/>
              <a:buChar char="•"/>
            </a:pPr>
            <a:endParaRPr lang="en-US" sz="2400" dirty="0">
              <a:solidFill>
                <a:srgbClr val="FFFFFF"/>
              </a:solidFill>
              <a:latin typeface="Helvetica" pitchFamily="2" charset="0"/>
            </a:endParaRPr>
          </a:p>
          <a:p>
            <a:pPr marL="342900" lvl="0">
              <a:spcBef>
                <a:spcPct val="20000"/>
              </a:spcBef>
              <a:buSzTx/>
              <a:buFont typeface="Arial"/>
              <a:buChar char="•"/>
            </a:pPr>
            <a:endParaRPr lang="en-US" sz="2400" dirty="0">
              <a:solidFill>
                <a:srgbClr val="FFFFFF"/>
              </a:solidFill>
              <a:latin typeface="Helvetica" pitchFamily="2" charset="0"/>
            </a:endParaRPr>
          </a:p>
          <a:p>
            <a:pPr marL="171450" indent="-171450"/>
            <a:endParaRPr sz="1000" dirty="0">
              <a:solidFill>
                <a:schemeClr val="bg1"/>
              </a:solidFill>
              <a:latin typeface="Times New Roman"/>
              <a:ea typeface="Times New Roman"/>
              <a:cs typeface="Times New Roman"/>
              <a:sym typeface="Times New Roman"/>
            </a:endParaRPr>
          </a:p>
        </p:txBody>
      </p:sp>
      <p:sp>
        <p:nvSpPr>
          <p:cNvPr id="5" name="Title 1">
            <a:extLst>
              <a:ext uri="{FF2B5EF4-FFF2-40B4-BE49-F238E27FC236}">
                <a16:creationId xmlns:a16="http://schemas.microsoft.com/office/drawing/2014/main" id="{C107F56D-F647-494C-9C0B-32730B1BC884}"/>
              </a:ext>
            </a:extLst>
          </p:cNvPr>
          <p:cNvSpPr txBox="1">
            <a:spLocks/>
          </p:cNvSpPr>
          <p:nvPr/>
        </p:nvSpPr>
        <p:spPr>
          <a:xfrm>
            <a:off x="201336" y="310154"/>
            <a:ext cx="8833607" cy="436031"/>
          </a:xfrm>
          <a:prstGeom prst="rect">
            <a:avLst/>
          </a:prstGeom>
        </p:spPr>
        <p:txBody>
          <a:bodyPr spcFirstLastPara="1" wrap="square" lIns="91425" tIns="91425" rIns="91425" bIns="91425" anchor="t" anchorCtr="0"/>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lang="en-US" dirty="0">
              <a:solidFill>
                <a:schemeClr val="bg1"/>
              </a:solidFill>
              <a:latin typeface="Helvetica Light" panose="020B0403020202020204"/>
            </a:endParaRPr>
          </a:p>
        </p:txBody>
      </p:sp>
      <p:sp>
        <p:nvSpPr>
          <p:cNvPr id="6" name="Title 1">
            <a:extLst>
              <a:ext uri="{FF2B5EF4-FFF2-40B4-BE49-F238E27FC236}">
                <a16:creationId xmlns:a16="http://schemas.microsoft.com/office/drawing/2014/main" id="{C107F56D-F647-494C-9C0B-32730B1BC884}"/>
              </a:ext>
            </a:extLst>
          </p:cNvPr>
          <p:cNvSpPr txBox="1">
            <a:spLocks/>
          </p:cNvSpPr>
          <p:nvPr/>
        </p:nvSpPr>
        <p:spPr>
          <a:xfrm>
            <a:off x="353736" y="462554"/>
            <a:ext cx="8833607" cy="436031"/>
          </a:xfrm>
          <a:prstGeom prst="rect">
            <a:avLst/>
          </a:prstGeom>
        </p:spPr>
        <p:txBody>
          <a:bodyPr spcFirstLastPara="1" wrap="square" lIns="91425" tIns="91425" rIns="91425" bIns="91425" anchor="t" anchorCtr="0"/>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bg1"/>
                </a:solidFill>
                <a:latin typeface="Helvetica Light" panose="020B0403020202020204"/>
              </a:rPr>
              <a:t>OpenSE Cookbook addresses Systems Engineering Concerns</a:t>
            </a:r>
          </a:p>
        </p:txBody>
      </p:sp>
    </p:spTree>
    <p:extLst>
      <p:ext uri="{BB962C8B-B14F-4D97-AF65-F5344CB8AC3E}">
        <p14:creationId xmlns:p14="http://schemas.microsoft.com/office/powerpoint/2010/main" val="1165897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396766"/>
            <a:ext cx="8520600" cy="5310232"/>
          </a:xfrm>
          <a:prstGeom prst="rect">
            <a:avLst/>
          </a:prstGeom>
        </p:spPr>
        <p:txBody>
          <a:bodyPr spcFirstLastPara="1" wrap="square" lIns="91425" tIns="91425" rIns="91425" bIns="91425" anchor="t" anchorCtr="0">
            <a:noAutofit/>
          </a:bodyPr>
          <a:lstStyle/>
          <a:p>
            <a:pPr marL="342900" lvl="0">
              <a:spcBef>
                <a:spcPct val="20000"/>
              </a:spcBef>
              <a:buSzTx/>
              <a:buFont typeface="Arial"/>
              <a:buChar char="•"/>
            </a:pPr>
            <a:r>
              <a:rPr lang="en-US" sz="2400" dirty="0">
                <a:solidFill>
                  <a:srgbClr val="FFFFFF"/>
                </a:solidFill>
              </a:rPr>
              <a:t>Update 2012 “</a:t>
            </a:r>
            <a:r>
              <a:rPr lang="en-US" sz="2400" dirty="0">
                <a:solidFill>
                  <a:schemeClr val="bg1"/>
                </a:solidFill>
              </a:rPr>
              <a:t>Cookbook for MBSE with SysML”</a:t>
            </a:r>
          </a:p>
          <a:p>
            <a:pPr marL="800100" lvl="1">
              <a:spcBef>
                <a:spcPct val="20000"/>
              </a:spcBef>
              <a:buSzTx/>
              <a:buFont typeface="Arial"/>
              <a:buChar char="•"/>
            </a:pPr>
            <a:r>
              <a:rPr lang="en-US" sz="2400" dirty="0">
                <a:solidFill>
                  <a:schemeClr val="bg1"/>
                </a:solidFill>
              </a:rPr>
              <a:t>Focus on structure and requirements using European FP7 Active Phasing Experiment (APE) as case study</a:t>
            </a:r>
          </a:p>
          <a:p>
            <a:pPr marL="342900">
              <a:spcBef>
                <a:spcPct val="20000"/>
              </a:spcBef>
              <a:buSzTx/>
              <a:buFont typeface="Arial"/>
              <a:buChar char="•"/>
            </a:pPr>
            <a:r>
              <a:rPr lang="en-US" sz="2400" dirty="0">
                <a:solidFill>
                  <a:schemeClr val="accent5">
                    <a:lumMod val="60000"/>
                    <a:lumOff val="40000"/>
                  </a:schemeClr>
                </a:solidFill>
              </a:rPr>
              <a:t>Include Patterns developed for TMT </a:t>
            </a:r>
          </a:p>
          <a:p>
            <a:pPr marL="800100" lvl="1">
              <a:spcBef>
                <a:spcPct val="20000"/>
              </a:spcBef>
              <a:buSzTx/>
              <a:buFont typeface="Arial"/>
              <a:buChar char="•"/>
            </a:pPr>
            <a:r>
              <a:rPr lang="en-US" sz="2400" dirty="0">
                <a:solidFill>
                  <a:schemeClr val="bg1"/>
                </a:solidFill>
              </a:rPr>
              <a:t>Focus on behavior and analysis workflows</a:t>
            </a:r>
          </a:p>
          <a:p>
            <a:pPr marL="342900">
              <a:spcBef>
                <a:spcPct val="20000"/>
              </a:spcBef>
              <a:buSzTx/>
              <a:buFont typeface="Arial"/>
              <a:buChar char="•"/>
            </a:pPr>
            <a:r>
              <a:rPr lang="en-US" sz="2400" dirty="0">
                <a:solidFill>
                  <a:schemeClr val="bg1"/>
                </a:solidFill>
              </a:rPr>
              <a:t>Guided by ESEM methodology</a:t>
            </a:r>
          </a:p>
          <a:p>
            <a:pPr marL="342900">
              <a:spcBef>
                <a:spcPct val="20000"/>
              </a:spcBef>
              <a:buSzTx/>
              <a:buFont typeface="Arial"/>
              <a:buChar char="•"/>
            </a:pPr>
            <a:r>
              <a:rPr lang="en-US" sz="2400" dirty="0">
                <a:solidFill>
                  <a:schemeClr val="accent5">
                    <a:lumMod val="60000"/>
                    <a:lumOff val="40000"/>
                  </a:schemeClr>
                </a:solidFill>
              </a:rPr>
              <a:t>Describe tooling support provided by JPL Systems Environment</a:t>
            </a:r>
          </a:p>
          <a:p>
            <a:pPr marL="342900">
              <a:spcBef>
                <a:spcPct val="20000"/>
              </a:spcBef>
              <a:buSzTx/>
              <a:buFont typeface="Arial"/>
              <a:buChar char="•"/>
            </a:pPr>
            <a:r>
              <a:rPr lang="en-US" sz="2400" dirty="0">
                <a:solidFill>
                  <a:schemeClr val="bg1"/>
                </a:solidFill>
              </a:rPr>
              <a:t>OpenSE model library provides commonly used elements</a:t>
            </a:r>
          </a:p>
          <a:p>
            <a:pPr marL="342900">
              <a:spcBef>
                <a:spcPct val="20000"/>
              </a:spcBef>
              <a:buSzTx/>
              <a:buFont typeface="Arial"/>
              <a:buChar char="•"/>
            </a:pPr>
            <a:r>
              <a:rPr lang="en-US" sz="2400" dirty="0">
                <a:solidFill>
                  <a:schemeClr val="accent5">
                    <a:lumMod val="60000"/>
                    <a:lumOff val="40000"/>
                  </a:schemeClr>
                </a:solidFill>
              </a:rPr>
              <a:t>Instructional examples</a:t>
            </a:r>
          </a:p>
          <a:p>
            <a:pPr marL="342900">
              <a:spcBef>
                <a:spcPct val="20000"/>
              </a:spcBef>
              <a:buSzTx/>
              <a:buFont typeface="Arial"/>
              <a:buChar char="•"/>
            </a:pPr>
            <a:r>
              <a:rPr lang="en-US" sz="2400" dirty="0">
                <a:solidFill>
                  <a:schemeClr val="bg1"/>
                </a:solidFill>
              </a:rPr>
              <a:t>Application to actual engineering team, i.e. TMT</a:t>
            </a:r>
          </a:p>
          <a:p>
            <a:pPr marL="342900">
              <a:spcBef>
                <a:spcPct val="20000"/>
              </a:spcBef>
              <a:buSzTx/>
              <a:buFont typeface="Arial"/>
              <a:buChar char="•"/>
            </a:pPr>
            <a:r>
              <a:rPr lang="en-US" sz="2400" dirty="0">
                <a:solidFill>
                  <a:schemeClr val="accent5">
                    <a:lumMod val="60000"/>
                    <a:lumOff val="40000"/>
                  </a:schemeClr>
                </a:solidFill>
              </a:rPr>
              <a:t>Template Models and recommended model organizations</a:t>
            </a:r>
          </a:p>
        </p:txBody>
      </p:sp>
      <p:sp>
        <p:nvSpPr>
          <p:cNvPr id="5" name="Title 1">
            <a:extLst>
              <a:ext uri="{FF2B5EF4-FFF2-40B4-BE49-F238E27FC236}">
                <a16:creationId xmlns:a16="http://schemas.microsoft.com/office/drawing/2014/main" id="{03BEA164-BA0E-DD4B-A80C-69F1483B7BCB}"/>
              </a:ext>
            </a:extLst>
          </p:cNvPr>
          <p:cNvSpPr txBox="1">
            <a:spLocks/>
          </p:cNvSpPr>
          <p:nvPr/>
        </p:nvSpPr>
        <p:spPr>
          <a:xfrm>
            <a:off x="455613" y="591185"/>
            <a:ext cx="8232774" cy="1082419"/>
          </a:xfrm>
          <a:prstGeom prst="rect">
            <a:avLst/>
          </a:prstGeom>
        </p:spPr>
        <p:txBody>
          <a:bodyPr spcFirstLastPara="1" wrap="square" lIns="91425" tIns="91425" rIns="91425" bIns="91425" anchor="t" anchorCtr="0"/>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solidFill>
                  <a:schemeClr val="bg1"/>
                </a:solidFill>
                <a:latin typeface="Helvetica Light"/>
              </a:rPr>
              <a:t>OpenSE Cookbook combines different aspects</a:t>
            </a:r>
          </a:p>
        </p:txBody>
      </p:sp>
    </p:spTree>
    <p:extLst>
      <p:ext uri="{BB962C8B-B14F-4D97-AF65-F5344CB8AC3E}">
        <p14:creationId xmlns:p14="http://schemas.microsoft.com/office/powerpoint/2010/main" val="1678829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0"/>
          <p:cNvPicPr>
            <a:picLocks noChangeAspect="1" noChangeArrowheads="1"/>
          </p:cNvPicPr>
          <p:nvPr/>
        </p:nvPicPr>
        <p:blipFill>
          <a:blip r:embed="rId3" cstate="print"/>
          <a:srcRect/>
          <a:stretch>
            <a:fillRect/>
          </a:stretch>
        </p:blipFill>
        <p:spPr bwMode="auto">
          <a:xfrm>
            <a:off x="0" y="1564987"/>
            <a:ext cx="3048000" cy="2543175"/>
          </a:xfrm>
          <a:prstGeom prst="rect">
            <a:avLst/>
          </a:prstGeom>
          <a:noFill/>
          <a:ln w="9525">
            <a:noFill/>
            <a:miter lim="800000"/>
            <a:headEnd/>
            <a:tailEnd/>
          </a:ln>
        </p:spPr>
      </p:pic>
      <p:sp>
        <p:nvSpPr>
          <p:cNvPr id="2" name="Title 1"/>
          <p:cNvSpPr>
            <a:spLocks noGrp="1"/>
          </p:cNvSpPr>
          <p:nvPr>
            <p:ph type="title"/>
          </p:nvPr>
        </p:nvSpPr>
        <p:spPr>
          <a:xfrm>
            <a:off x="0" y="228600"/>
            <a:ext cx="9144000" cy="990600"/>
          </a:xfrm>
        </p:spPr>
        <p:txBody>
          <a:bodyPr>
            <a:noAutofit/>
          </a:bodyPr>
          <a:lstStyle/>
          <a:p>
            <a:r>
              <a:rPr lang="en-US" sz="2800" dirty="0">
                <a:solidFill>
                  <a:schemeClr val="bg1"/>
                </a:solidFill>
                <a:latin typeface="Helvetica Light"/>
              </a:rPr>
              <a:t>TMT Analysis workflows drive the OpenSE Cookbook</a:t>
            </a:r>
          </a:p>
        </p:txBody>
      </p:sp>
      <p:pic>
        <p:nvPicPr>
          <p:cNvPr id="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11824"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AutoShape 20"/>
          <p:cNvSpPr>
            <a:spLocks noChangeArrowheads="1"/>
          </p:cNvSpPr>
          <p:nvPr/>
        </p:nvSpPr>
        <p:spPr bwMode="auto">
          <a:xfrm>
            <a:off x="8679" y="5610808"/>
            <a:ext cx="4686413" cy="1300161"/>
          </a:xfrm>
          <a:prstGeom prst="wedgeRectCallout">
            <a:avLst>
              <a:gd name="adj1" fmla="val -30780"/>
              <a:gd name="adj2" fmla="val -227914"/>
            </a:avLst>
          </a:prstGeom>
          <a:solidFill>
            <a:schemeClr val="accent6">
              <a:lumMod val="20000"/>
              <a:lumOff val="80000"/>
            </a:schemeClr>
          </a:solidFill>
          <a:ln w="9525" algn="ctr">
            <a:solidFill>
              <a:schemeClr val="tx1"/>
            </a:solidFill>
            <a:miter lim="800000"/>
            <a:headEnd/>
            <a:tailEnd/>
          </a:ln>
          <a:effectLst/>
        </p:spPr>
        <p:txBody>
          <a:bodyPr anchor="ctr"/>
          <a:lstStyle/>
          <a:p>
            <a:pPr>
              <a:buClr>
                <a:srgbClr val="A3A3A3"/>
              </a:buClr>
              <a:buSzPct val="80000"/>
            </a:pPr>
            <a:r>
              <a:rPr lang="en-US" altLang="en-US" sz="1600" dirty="0">
                <a:solidFill>
                  <a:srgbClr val="0070C0"/>
                </a:solidFill>
                <a:latin typeface="Helvetica" panose="020B0604020202020204" pitchFamily="34" charset="0"/>
                <a:cs typeface="Helvetica" panose="020B0604020202020204" pitchFamily="34" charset="0"/>
              </a:rPr>
              <a:t>Change request</a:t>
            </a:r>
            <a:endParaRPr lang="en-US" sz="1600" dirty="0"/>
          </a:p>
          <a:p>
            <a:pPr>
              <a:buClr>
                <a:srgbClr val="A3A3A3"/>
              </a:buClr>
              <a:buSzPct val="80000"/>
              <a:buFont typeface="Wingdings 3" pitchFamily="18" charset="2"/>
              <a:buNone/>
            </a:pPr>
            <a:r>
              <a:rPr lang="en-US" sz="1400" dirty="0"/>
              <a:t>Max duration Post-segment exchange: </a:t>
            </a:r>
            <a:r>
              <a:rPr lang="en-US" sz="1400" strike="sngStrike" dirty="0"/>
              <a:t>7200s</a:t>
            </a:r>
            <a:r>
              <a:rPr lang="en-US" sz="1400" dirty="0"/>
              <a:t> 5000s</a:t>
            </a:r>
          </a:p>
          <a:p>
            <a:pPr>
              <a:buClr>
                <a:srgbClr val="A3A3A3"/>
              </a:buClr>
              <a:buSzPct val="80000"/>
              <a:buFont typeface="Wingdings 3" pitchFamily="18" charset="2"/>
              <a:buNone/>
            </a:pPr>
            <a:r>
              <a:rPr lang="en-US" sz="1400" dirty="0"/>
              <a:t>Number of exposures of 45s  4   </a:t>
            </a:r>
            <a:r>
              <a:rPr lang="en-US" sz="1400" strike="sngStrike" dirty="0"/>
              <a:t>6</a:t>
            </a:r>
          </a:p>
          <a:p>
            <a:pPr>
              <a:buClr>
                <a:srgbClr val="A3A3A3"/>
              </a:buClr>
              <a:buSzPct val="80000"/>
              <a:buFont typeface="Wingdings 3" pitchFamily="18" charset="2"/>
              <a:buNone/>
            </a:pPr>
            <a:r>
              <a:rPr lang="en-US" sz="1400" dirty="0"/>
              <a:t>Max peak power consumption in dome: 8.5kw  </a:t>
            </a:r>
            <a:r>
              <a:rPr lang="en-US" sz="1400" strike="sngStrike" dirty="0"/>
              <a:t>8.1kw</a:t>
            </a:r>
            <a:r>
              <a:rPr lang="en-US" sz="1400" dirty="0"/>
              <a:t/>
            </a:r>
            <a:br>
              <a:rPr lang="en-US" sz="1400" dirty="0"/>
            </a:br>
            <a:r>
              <a:rPr lang="en-US" sz="1400" dirty="0"/>
              <a:t>Number of motors with 50W 10 1</a:t>
            </a:r>
            <a:r>
              <a:rPr lang="en-US" sz="1400" strike="sngStrike" dirty="0"/>
              <a:t>2</a:t>
            </a:r>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6585" y="1371600"/>
            <a:ext cx="2704815" cy="164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2"/>
          <p:cNvSpPr txBox="1">
            <a:spLocks noChangeArrowheads="1"/>
          </p:cNvSpPr>
          <p:nvPr/>
        </p:nvSpPr>
        <p:spPr bwMode="auto">
          <a:xfrm>
            <a:off x="1128493" y="1283573"/>
            <a:ext cx="2796091" cy="400110"/>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9pPr>
          </a:lstStyle>
          <a:p>
            <a:r>
              <a:rPr lang="en-US" altLang="en-US" dirty="0"/>
              <a:t>Update Requirements</a:t>
            </a:r>
          </a:p>
        </p:txBody>
      </p:sp>
      <p:pic>
        <p:nvPicPr>
          <p:cNvPr id="1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909" y="1412209"/>
            <a:ext cx="3545228" cy="2058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3"/>
          <p:cNvSpPr txBox="1">
            <a:spLocks noChangeArrowheads="1"/>
          </p:cNvSpPr>
          <p:nvPr/>
        </p:nvSpPr>
        <p:spPr bwMode="auto">
          <a:xfrm>
            <a:off x="5415224" y="1326840"/>
            <a:ext cx="3553903" cy="400110"/>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9pPr>
          </a:lstStyle>
          <a:p>
            <a:r>
              <a:rPr lang="en-US" altLang="en-US" dirty="0"/>
              <a:t>Analyze Conceptual Design</a:t>
            </a:r>
          </a:p>
        </p:txBody>
      </p:sp>
      <p:pic>
        <p:nvPicPr>
          <p:cNvPr id="16" name="Picture 15"/>
          <p:cNvPicPr>
            <a:picLocks noChangeAspect="1"/>
          </p:cNvPicPr>
          <p:nvPr/>
        </p:nvPicPr>
        <p:blipFill>
          <a:blip r:embed="rId7"/>
          <a:stretch>
            <a:fillRect/>
          </a:stretch>
        </p:blipFill>
        <p:spPr>
          <a:xfrm>
            <a:off x="2609850" y="2963716"/>
            <a:ext cx="6534150" cy="619125"/>
          </a:xfrm>
          <a:prstGeom prst="rect">
            <a:avLst/>
          </a:prstGeom>
        </p:spPr>
      </p:pic>
      <p:sp>
        <p:nvSpPr>
          <p:cNvPr id="15" name="Oval 14"/>
          <p:cNvSpPr/>
          <p:nvPr/>
        </p:nvSpPr>
        <p:spPr>
          <a:xfrm>
            <a:off x="2892552" y="3136608"/>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bg1"/>
              </a:solidFill>
            </a:endParaRPr>
          </a:p>
        </p:txBody>
      </p:sp>
      <p:pic>
        <p:nvPicPr>
          <p:cNvPr id="17"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479" y="3601334"/>
            <a:ext cx="2513235" cy="2009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742755"/>
            <a:ext cx="3359746" cy="1066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3"/>
          <p:cNvSpPr txBox="1">
            <a:spLocks noChangeArrowheads="1"/>
          </p:cNvSpPr>
          <p:nvPr/>
        </p:nvSpPr>
        <p:spPr bwMode="auto">
          <a:xfrm>
            <a:off x="6705600" y="3737522"/>
            <a:ext cx="2263527" cy="584775"/>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9pPr>
          </a:lstStyle>
          <a:p>
            <a:r>
              <a:rPr lang="en-US" altLang="en-US" sz="1600" dirty="0"/>
              <a:t>Analyze Realization Design/Specification</a:t>
            </a:r>
          </a:p>
        </p:txBody>
      </p:sp>
      <p:cxnSp>
        <p:nvCxnSpPr>
          <p:cNvPr id="20" name="Curved Connector 19"/>
          <p:cNvCxnSpPr/>
          <p:nvPr/>
        </p:nvCxnSpPr>
        <p:spPr>
          <a:xfrm flipV="1">
            <a:off x="2953185" y="2140589"/>
            <a:ext cx="1224003" cy="17478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flipH="1" flipV="1">
            <a:off x="692925" y="3359925"/>
            <a:ext cx="1343088" cy="776263"/>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6458655" y="4227339"/>
            <a:ext cx="863996" cy="60007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cstate="print"/>
          <a:stretch>
            <a:fillRect/>
          </a:stretch>
        </p:blipFill>
        <p:spPr>
          <a:xfrm flipV="1">
            <a:off x="4177188" y="5857775"/>
            <a:ext cx="4402205" cy="156027"/>
          </a:xfrm>
          <a:prstGeom prst="rect">
            <a:avLst/>
          </a:prstGeom>
        </p:spPr>
      </p:pic>
      <p:sp>
        <p:nvSpPr>
          <p:cNvPr id="32" name="Oval 31"/>
          <p:cNvSpPr/>
          <p:nvPr/>
        </p:nvSpPr>
        <p:spPr>
          <a:xfrm>
            <a:off x="5548843" y="5611813"/>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bg1"/>
              </a:solidFill>
            </a:endParaRPr>
          </a:p>
        </p:txBody>
      </p:sp>
      <p:sp>
        <p:nvSpPr>
          <p:cNvPr id="35" name="TextBox 34"/>
          <p:cNvSpPr txBox="1"/>
          <p:nvPr/>
        </p:nvSpPr>
        <p:spPr>
          <a:xfrm>
            <a:off x="4929764" y="6318696"/>
            <a:ext cx="4144981" cy="400110"/>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9pPr>
          </a:lstStyle>
          <a:p>
            <a:r>
              <a:rPr lang="en-US" dirty="0"/>
              <a:t>Produce Engineering Documents</a:t>
            </a:r>
          </a:p>
        </p:txBody>
      </p:sp>
      <p:sp>
        <p:nvSpPr>
          <p:cNvPr id="14" name="TextBox 13"/>
          <p:cNvSpPr txBox="1"/>
          <p:nvPr/>
        </p:nvSpPr>
        <p:spPr>
          <a:xfrm>
            <a:off x="7690088" y="5348178"/>
            <a:ext cx="1154483" cy="400110"/>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ea typeface="MS PGothic" panose="020B0600070205080204" pitchFamily="34" charset="-128"/>
              </a:defRPr>
            </a:lvl9pPr>
          </a:lstStyle>
          <a:p>
            <a:r>
              <a:rPr lang="en-US" dirty="0"/>
              <a:t>Pass/fail</a:t>
            </a:r>
          </a:p>
        </p:txBody>
      </p:sp>
      <p:sp>
        <p:nvSpPr>
          <p:cNvPr id="29" name="TextBox 28"/>
          <p:cNvSpPr txBox="1"/>
          <p:nvPr/>
        </p:nvSpPr>
        <p:spPr>
          <a:xfrm>
            <a:off x="853138" y="5229058"/>
            <a:ext cx="312906" cy="369332"/>
          </a:xfrm>
          <a:prstGeom prst="rect">
            <a:avLst/>
          </a:prstGeom>
          <a:noFill/>
        </p:spPr>
        <p:txBody>
          <a:bodyPr wrap="none" rtlCol="0">
            <a:spAutoFit/>
          </a:bodyPr>
          <a:lstStyle/>
          <a:p>
            <a:r>
              <a:rPr lang="en-US" dirty="0">
                <a:solidFill>
                  <a:schemeClr val="bg1"/>
                </a:solidFill>
              </a:rPr>
              <a:t>1</a:t>
            </a:r>
          </a:p>
        </p:txBody>
      </p:sp>
      <p:sp>
        <p:nvSpPr>
          <p:cNvPr id="30" name="TextBox 29"/>
          <p:cNvSpPr txBox="1"/>
          <p:nvPr/>
        </p:nvSpPr>
        <p:spPr>
          <a:xfrm>
            <a:off x="3636867" y="1298962"/>
            <a:ext cx="312906" cy="369332"/>
          </a:xfrm>
          <a:prstGeom prst="rect">
            <a:avLst/>
          </a:prstGeom>
          <a:noFill/>
        </p:spPr>
        <p:txBody>
          <a:bodyPr wrap="none" rtlCol="0">
            <a:spAutoFit/>
          </a:bodyPr>
          <a:lstStyle/>
          <a:p>
            <a:r>
              <a:rPr lang="en-US" b="1" dirty="0">
                <a:solidFill>
                  <a:schemeClr val="accent2"/>
                </a:solidFill>
                <a:latin typeface="Helvetica" pitchFamily="2" charset="0"/>
              </a:rPr>
              <a:t>2</a:t>
            </a:r>
          </a:p>
        </p:txBody>
      </p:sp>
      <p:sp>
        <p:nvSpPr>
          <p:cNvPr id="33" name="TextBox 32"/>
          <p:cNvSpPr txBox="1"/>
          <p:nvPr/>
        </p:nvSpPr>
        <p:spPr>
          <a:xfrm flipH="1">
            <a:off x="1981200" y="2424544"/>
            <a:ext cx="1143000" cy="369332"/>
          </a:xfrm>
          <a:prstGeom prst="rect">
            <a:avLst/>
          </a:prstGeom>
          <a:noFill/>
        </p:spPr>
        <p:txBody>
          <a:bodyPr wrap="square" rtlCol="0">
            <a:spAutoFit/>
          </a:bodyPr>
          <a:lstStyle/>
          <a:p>
            <a:r>
              <a:rPr lang="en-US" dirty="0">
                <a:solidFill>
                  <a:schemeClr val="bg1"/>
                </a:solidFill>
              </a:rPr>
              <a:t>3</a:t>
            </a:r>
          </a:p>
        </p:txBody>
      </p:sp>
      <p:sp>
        <p:nvSpPr>
          <p:cNvPr id="34" name="TextBox 33"/>
          <p:cNvSpPr txBox="1"/>
          <p:nvPr/>
        </p:nvSpPr>
        <p:spPr>
          <a:xfrm>
            <a:off x="8656221" y="3818932"/>
            <a:ext cx="312906" cy="369332"/>
          </a:xfrm>
          <a:prstGeom prst="rect">
            <a:avLst/>
          </a:prstGeom>
          <a:noFill/>
        </p:spPr>
        <p:txBody>
          <a:bodyPr wrap="none" rtlCol="0">
            <a:spAutoFit/>
          </a:bodyPr>
          <a:lstStyle/>
          <a:p>
            <a:r>
              <a:rPr lang="en-US" b="1" dirty="0">
                <a:solidFill>
                  <a:schemeClr val="accent2"/>
                </a:solidFill>
                <a:latin typeface="Helvetica" pitchFamily="2" charset="0"/>
              </a:rPr>
              <a:t>4</a:t>
            </a:r>
          </a:p>
        </p:txBody>
      </p:sp>
      <p:sp>
        <p:nvSpPr>
          <p:cNvPr id="36" name="TextBox 35"/>
          <p:cNvSpPr txBox="1"/>
          <p:nvPr/>
        </p:nvSpPr>
        <p:spPr>
          <a:xfrm>
            <a:off x="8731644" y="6334404"/>
            <a:ext cx="312906" cy="369332"/>
          </a:xfrm>
          <a:prstGeom prst="rect">
            <a:avLst/>
          </a:prstGeom>
          <a:noFill/>
        </p:spPr>
        <p:txBody>
          <a:bodyPr wrap="none" rtlCol="0">
            <a:spAutoFit/>
          </a:bodyPr>
          <a:lstStyle/>
          <a:p>
            <a:r>
              <a:rPr lang="en-US" b="1" dirty="0">
                <a:solidFill>
                  <a:schemeClr val="accent2"/>
                </a:solidFill>
              </a:rPr>
              <a:t>5</a:t>
            </a:r>
          </a:p>
        </p:txBody>
      </p:sp>
      <p:sp>
        <p:nvSpPr>
          <p:cNvPr id="37" name="TextBox 36"/>
          <p:cNvSpPr txBox="1"/>
          <p:nvPr/>
        </p:nvSpPr>
        <p:spPr>
          <a:xfrm>
            <a:off x="7806523" y="5729839"/>
            <a:ext cx="312906" cy="369332"/>
          </a:xfrm>
          <a:prstGeom prst="rect">
            <a:avLst/>
          </a:prstGeom>
          <a:noFill/>
        </p:spPr>
        <p:txBody>
          <a:bodyPr wrap="none" rtlCol="0">
            <a:spAutoFit/>
          </a:bodyPr>
          <a:lstStyle/>
          <a:p>
            <a:r>
              <a:rPr lang="en-US" dirty="0">
                <a:solidFill>
                  <a:schemeClr val="bg1"/>
                </a:solidFill>
              </a:rPr>
              <a:t>6</a:t>
            </a:r>
          </a:p>
        </p:txBody>
      </p:sp>
      <p:sp>
        <p:nvSpPr>
          <p:cNvPr id="38" name="TextBox 37">
            <a:extLst>
              <a:ext uri="{FF2B5EF4-FFF2-40B4-BE49-F238E27FC236}">
                <a16:creationId xmlns:a16="http://schemas.microsoft.com/office/drawing/2014/main" id="{92879ECD-E1B0-264F-8746-3FF2F70427E8}"/>
              </a:ext>
            </a:extLst>
          </p:cNvPr>
          <p:cNvSpPr txBox="1"/>
          <p:nvPr/>
        </p:nvSpPr>
        <p:spPr>
          <a:xfrm>
            <a:off x="1572482" y="5643808"/>
            <a:ext cx="312906" cy="369332"/>
          </a:xfrm>
          <a:prstGeom prst="rect">
            <a:avLst/>
          </a:prstGeom>
          <a:noFill/>
        </p:spPr>
        <p:txBody>
          <a:bodyPr wrap="none" rtlCol="0">
            <a:spAutoFit/>
          </a:bodyPr>
          <a:lstStyle/>
          <a:p>
            <a:r>
              <a:rPr lang="en-US" b="1" dirty="0">
                <a:solidFill>
                  <a:schemeClr val="accent2"/>
                </a:solidFill>
                <a:latin typeface="Helvetica" pitchFamily="2" charset="0"/>
              </a:rPr>
              <a:t>1</a:t>
            </a:r>
          </a:p>
        </p:txBody>
      </p:sp>
      <p:sp>
        <p:nvSpPr>
          <p:cNvPr id="39" name="TextBox 38">
            <a:extLst>
              <a:ext uri="{FF2B5EF4-FFF2-40B4-BE49-F238E27FC236}">
                <a16:creationId xmlns:a16="http://schemas.microsoft.com/office/drawing/2014/main" id="{ABC94395-A2CA-FA49-9878-931B75468EF9}"/>
              </a:ext>
            </a:extLst>
          </p:cNvPr>
          <p:cNvSpPr txBox="1"/>
          <p:nvPr/>
        </p:nvSpPr>
        <p:spPr>
          <a:xfrm>
            <a:off x="8623353" y="1340090"/>
            <a:ext cx="312906" cy="369332"/>
          </a:xfrm>
          <a:prstGeom prst="rect">
            <a:avLst/>
          </a:prstGeom>
          <a:noFill/>
        </p:spPr>
        <p:txBody>
          <a:bodyPr wrap="none" rtlCol="0">
            <a:spAutoFit/>
          </a:bodyPr>
          <a:lstStyle/>
          <a:p>
            <a:r>
              <a:rPr lang="en-US" b="1" dirty="0">
                <a:solidFill>
                  <a:schemeClr val="accent2"/>
                </a:solidFill>
                <a:latin typeface="Helvetica" pitchFamily="2" charset="0"/>
              </a:rPr>
              <a:t>3</a:t>
            </a:r>
          </a:p>
        </p:txBody>
      </p:sp>
    </p:spTree>
    <p:extLst>
      <p:ext uri="{BB962C8B-B14F-4D97-AF65-F5344CB8AC3E}">
        <p14:creationId xmlns:p14="http://schemas.microsoft.com/office/powerpoint/2010/main" val="388213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A511C62-1312-F746-BFE9-5239FA735856}"/>
              </a:ext>
            </a:extLst>
          </p:cNvPr>
          <p:cNvSpPr/>
          <p:nvPr/>
        </p:nvSpPr>
        <p:spPr>
          <a:xfrm>
            <a:off x="366192" y="1130282"/>
            <a:ext cx="8417207" cy="563350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820237" y="1335152"/>
            <a:ext cx="7542611" cy="42862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Process</a:t>
            </a:r>
          </a:p>
        </p:txBody>
      </p:sp>
      <p:sp>
        <p:nvSpPr>
          <p:cNvPr id="37" name="Rounded Rectangle 36"/>
          <p:cNvSpPr/>
          <p:nvPr/>
        </p:nvSpPr>
        <p:spPr>
          <a:xfrm>
            <a:off x="806552" y="2078103"/>
            <a:ext cx="1560171" cy="5143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Data Collection/</a:t>
            </a:r>
          </a:p>
          <a:p>
            <a:pPr algn="ctr"/>
            <a:r>
              <a:rPr lang="en-US" sz="1350" dirty="0" err="1">
                <a:solidFill>
                  <a:schemeClr val="tx1"/>
                </a:solidFill>
              </a:rPr>
              <a:t>Deconfliction</a:t>
            </a:r>
            <a:endParaRPr lang="en-US" sz="1350" dirty="0">
              <a:solidFill>
                <a:schemeClr val="tx1"/>
              </a:solidFill>
            </a:endParaRPr>
          </a:p>
        </p:txBody>
      </p:sp>
      <p:sp>
        <p:nvSpPr>
          <p:cNvPr id="38" name="Rounded Rectangle 37"/>
          <p:cNvSpPr/>
          <p:nvPr/>
        </p:nvSpPr>
        <p:spPr>
          <a:xfrm>
            <a:off x="2755798" y="2090617"/>
            <a:ext cx="1353107" cy="48362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Requirements</a:t>
            </a:r>
          </a:p>
        </p:txBody>
      </p:sp>
      <p:sp>
        <p:nvSpPr>
          <p:cNvPr id="39" name="Rounded Rectangle 38"/>
          <p:cNvSpPr/>
          <p:nvPr/>
        </p:nvSpPr>
        <p:spPr>
          <a:xfrm>
            <a:off x="4648926" y="2081195"/>
            <a:ext cx="1700648" cy="51119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Analysis</a:t>
            </a:r>
          </a:p>
        </p:txBody>
      </p:sp>
      <p:sp>
        <p:nvSpPr>
          <p:cNvPr id="40" name="Rounded Rectangle 39"/>
          <p:cNvSpPr/>
          <p:nvPr/>
        </p:nvSpPr>
        <p:spPr>
          <a:xfrm>
            <a:off x="6884270" y="2078103"/>
            <a:ext cx="1288100" cy="51435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Publish</a:t>
            </a:r>
          </a:p>
        </p:txBody>
      </p:sp>
      <p:cxnSp>
        <p:nvCxnSpPr>
          <p:cNvPr id="41" name="Straight Connector 40"/>
          <p:cNvCxnSpPr>
            <a:stCxn id="37" idx="0"/>
          </p:cNvCxnSpPr>
          <p:nvPr/>
        </p:nvCxnSpPr>
        <p:spPr>
          <a:xfrm flipH="1" flipV="1">
            <a:off x="1486775" y="1763780"/>
            <a:ext cx="1" cy="31432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8" idx="0"/>
          </p:cNvCxnSpPr>
          <p:nvPr/>
        </p:nvCxnSpPr>
        <p:spPr>
          <a:xfrm flipV="1">
            <a:off x="3345744" y="1776291"/>
            <a:ext cx="0" cy="31432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5323405" y="1776291"/>
            <a:ext cx="0" cy="317418"/>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0"/>
          </p:cNvCxnSpPr>
          <p:nvPr/>
        </p:nvCxnSpPr>
        <p:spPr>
          <a:xfrm flipV="1">
            <a:off x="7528320" y="1763780"/>
            <a:ext cx="0" cy="31432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2391100" y="2247499"/>
            <a:ext cx="348561" cy="1817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6" name="Right Arrow 45"/>
          <p:cNvSpPr/>
          <p:nvPr/>
        </p:nvSpPr>
        <p:spPr>
          <a:xfrm>
            <a:off x="4231051" y="2253089"/>
            <a:ext cx="348561" cy="1817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7" name="Right Arrow 46"/>
          <p:cNvSpPr/>
          <p:nvPr/>
        </p:nvSpPr>
        <p:spPr>
          <a:xfrm>
            <a:off x="6466395" y="2244409"/>
            <a:ext cx="348561" cy="1817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8" name="Title 1">
            <a:extLst>
              <a:ext uri="{FF2B5EF4-FFF2-40B4-BE49-F238E27FC236}">
                <a16:creationId xmlns:a16="http://schemas.microsoft.com/office/drawing/2014/main" id="{F8835E93-8CAA-4819-9C7E-0F25BDECC215}"/>
              </a:ext>
            </a:extLst>
          </p:cNvPr>
          <p:cNvSpPr txBox="1">
            <a:spLocks/>
          </p:cNvSpPr>
          <p:nvPr/>
        </p:nvSpPr>
        <p:spPr>
          <a:xfrm>
            <a:off x="366192" y="225061"/>
            <a:ext cx="8232774" cy="436031"/>
          </a:xfr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Helvetica Light" panose="020B0403020202020204" pitchFamily="34" charset="0"/>
                <a:cs typeface="Helvetica" panose="020B0604020202020204" pitchFamily="34" charset="0"/>
              </a:rPr>
              <a:t>JPL/CAE Systems Environment provides integrated Life-Cycle Support</a:t>
            </a:r>
          </a:p>
        </p:txBody>
      </p:sp>
      <p:pic>
        <p:nvPicPr>
          <p:cNvPr id="3" name="Picture 2"/>
          <p:cNvPicPr>
            <a:picLocks noChangeAspect="1"/>
          </p:cNvPicPr>
          <p:nvPr/>
        </p:nvPicPr>
        <p:blipFill>
          <a:blip r:embed="rId3"/>
          <a:stretch>
            <a:fillRect/>
          </a:stretch>
        </p:blipFill>
        <p:spPr>
          <a:xfrm>
            <a:off x="1486775" y="2656182"/>
            <a:ext cx="6324821" cy="3986061"/>
          </a:xfrm>
          <a:prstGeom prst="rect">
            <a:avLst/>
          </a:prstGeom>
        </p:spPr>
      </p:pic>
    </p:spTree>
    <p:extLst>
      <p:ext uri="{BB962C8B-B14F-4D97-AF65-F5344CB8AC3E}">
        <p14:creationId xmlns:p14="http://schemas.microsoft.com/office/powerpoint/2010/main" val="2620824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164-BA0E-DD4B-A80C-69F1483B7BCB}"/>
              </a:ext>
            </a:extLst>
          </p:cNvPr>
          <p:cNvSpPr>
            <a:spLocks noGrp="1"/>
          </p:cNvSpPr>
          <p:nvPr>
            <p:ph type="ctrTitle"/>
          </p:nvPr>
        </p:nvSpPr>
        <p:spPr/>
        <p:txBody>
          <a:bodyPr/>
          <a:lstStyle/>
          <a:p>
            <a:r>
              <a:rPr lang="en-US" b="0" dirty="0">
                <a:latin typeface="Helvetica Light"/>
              </a:rPr>
              <a:t>JPL develops requirements for Systems Environment (tooling) through Case Studies</a:t>
            </a:r>
          </a:p>
        </p:txBody>
      </p:sp>
      <p:sp>
        <p:nvSpPr>
          <p:cNvPr id="3" name="Text Placeholder 2">
            <a:extLst>
              <a:ext uri="{FF2B5EF4-FFF2-40B4-BE49-F238E27FC236}">
                <a16:creationId xmlns:a16="http://schemas.microsoft.com/office/drawing/2014/main" id="{6087BFD1-1DD3-A948-AAF0-A76892B339EE}"/>
              </a:ext>
            </a:extLst>
          </p:cNvPr>
          <p:cNvSpPr>
            <a:spLocks noGrp="1"/>
          </p:cNvSpPr>
          <p:nvPr>
            <p:ph type="body" sz="quarter" idx="17"/>
          </p:nvPr>
        </p:nvSpPr>
        <p:spPr>
          <a:xfrm>
            <a:off x="457199" y="1650929"/>
            <a:ext cx="5853065" cy="4879975"/>
          </a:xfrm>
        </p:spPr>
        <p:txBody>
          <a:bodyPr>
            <a:normAutofit/>
          </a:bodyPr>
          <a:lstStyle/>
          <a:p>
            <a:pPr marL="0" indent="0">
              <a:buNone/>
            </a:pPr>
            <a:r>
              <a:rPr lang="en-US" sz="2800" dirty="0"/>
              <a:t>For Example:</a:t>
            </a:r>
          </a:p>
          <a:p>
            <a:r>
              <a:rPr lang="en-US" sz="2800" dirty="0"/>
              <a:t>Requirements Management</a:t>
            </a:r>
          </a:p>
          <a:p>
            <a:r>
              <a:rPr lang="en-US" sz="2800" dirty="0">
                <a:solidFill>
                  <a:schemeClr val="accent5">
                    <a:lumMod val="60000"/>
                    <a:lumOff val="40000"/>
                  </a:schemeClr>
                </a:solidFill>
              </a:rPr>
              <a:t>Interface Management</a:t>
            </a:r>
          </a:p>
          <a:p>
            <a:r>
              <a:rPr lang="en-US" sz="2800" dirty="0"/>
              <a:t>Design Management</a:t>
            </a:r>
          </a:p>
          <a:p>
            <a:r>
              <a:rPr lang="en-US" sz="2800" dirty="0">
                <a:solidFill>
                  <a:schemeClr val="accent5">
                    <a:lumMod val="60000"/>
                    <a:lumOff val="40000"/>
                  </a:schemeClr>
                </a:solidFill>
              </a:rPr>
              <a:t>Trade Studies</a:t>
            </a:r>
          </a:p>
          <a:p>
            <a:r>
              <a:rPr lang="en-US" sz="2800" dirty="0"/>
              <a:t>Interdisciplinary Integration</a:t>
            </a:r>
          </a:p>
          <a:p>
            <a:r>
              <a:rPr lang="en-US" sz="2800" dirty="0">
                <a:solidFill>
                  <a:schemeClr val="accent5">
                    <a:lumMod val="60000"/>
                    <a:lumOff val="40000"/>
                  </a:schemeClr>
                </a:solidFill>
              </a:rPr>
              <a:t>Analysis Pipeline</a:t>
            </a:r>
          </a:p>
          <a:p>
            <a:r>
              <a:rPr lang="en-US" sz="2800" dirty="0"/>
              <a:t>Resource Management</a:t>
            </a:r>
          </a:p>
          <a:p>
            <a:r>
              <a:rPr lang="en-US" sz="2800" dirty="0">
                <a:solidFill>
                  <a:schemeClr val="accent5">
                    <a:lumMod val="60000"/>
                    <a:lumOff val="40000"/>
                  </a:schemeClr>
                </a:solidFill>
              </a:rPr>
              <a:t>Timeline Management</a:t>
            </a:r>
          </a:p>
        </p:txBody>
      </p:sp>
      <p:sp>
        <p:nvSpPr>
          <p:cNvPr id="4" name="Rectangle 3"/>
          <p:cNvSpPr/>
          <p:nvPr/>
        </p:nvSpPr>
        <p:spPr>
          <a:xfrm>
            <a:off x="7531100" y="6261100"/>
            <a:ext cx="1454150" cy="4889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053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0F12-A9A2-4C46-99F6-70C02BEF38C0}"/>
              </a:ext>
            </a:extLst>
          </p:cNvPr>
          <p:cNvSpPr>
            <a:spLocks noGrp="1"/>
          </p:cNvSpPr>
          <p:nvPr>
            <p:ph type="ctrTitle"/>
          </p:nvPr>
        </p:nvSpPr>
        <p:spPr>
          <a:xfrm>
            <a:off x="455613" y="1114821"/>
            <a:ext cx="8027484" cy="514803"/>
          </a:xfrm>
        </p:spPr>
        <p:txBody>
          <a:bodyPr/>
          <a:lstStyle/>
          <a:p>
            <a:r>
              <a:rPr lang="en-US" u="sng" dirty="0"/>
              <a:t>Open</a:t>
            </a:r>
            <a:r>
              <a:rPr lang="en-US" dirty="0"/>
              <a:t> </a:t>
            </a:r>
            <a:r>
              <a:rPr lang="en-US" u="sng" dirty="0"/>
              <a:t>M</a:t>
            </a:r>
            <a:r>
              <a:rPr lang="en-US" dirty="0"/>
              <a:t>odel </a:t>
            </a:r>
            <a:r>
              <a:rPr lang="en-US" u="sng" dirty="0"/>
              <a:t>B</a:t>
            </a:r>
            <a:r>
              <a:rPr lang="en-US" dirty="0"/>
              <a:t>ased </a:t>
            </a:r>
            <a:r>
              <a:rPr lang="en-US" u="sng" dirty="0"/>
              <a:t>E</a:t>
            </a:r>
            <a:r>
              <a:rPr lang="en-US" dirty="0"/>
              <a:t>ngineering </a:t>
            </a:r>
            <a:r>
              <a:rPr lang="en-US" u="sng" dirty="0"/>
              <a:t>E</a:t>
            </a:r>
            <a:r>
              <a:rPr lang="en-US" dirty="0"/>
              <a:t>nvironment</a:t>
            </a:r>
          </a:p>
        </p:txBody>
      </p:sp>
      <p:sp>
        <p:nvSpPr>
          <p:cNvPr id="3" name="Text Placeholder 2">
            <a:extLst>
              <a:ext uri="{FF2B5EF4-FFF2-40B4-BE49-F238E27FC236}">
                <a16:creationId xmlns:a16="http://schemas.microsoft.com/office/drawing/2014/main" id="{6812993B-5817-1646-B8A6-9BBB05331E72}"/>
              </a:ext>
            </a:extLst>
          </p:cNvPr>
          <p:cNvSpPr>
            <a:spLocks noGrp="1"/>
          </p:cNvSpPr>
          <p:nvPr>
            <p:ph type="body" sz="quarter" idx="17"/>
          </p:nvPr>
        </p:nvSpPr>
        <p:spPr>
          <a:xfrm>
            <a:off x="345029" y="1827705"/>
            <a:ext cx="8248650" cy="4507366"/>
          </a:xfrm>
        </p:spPr>
        <p:txBody>
          <a:bodyPr>
            <a:normAutofit fontScale="92500" lnSpcReduction="10000"/>
          </a:bodyPr>
          <a:lstStyle/>
          <a:p>
            <a:r>
              <a:rPr lang="en-US" sz="2400" dirty="0" err="1"/>
              <a:t>OpenMBEE</a:t>
            </a:r>
            <a:r>
              <a:rPr lang="en-US" sz="2400" dirty="0"/>
              <a:t> is a community for open-source modeling software and models</a:t>
            </a:r>
          </a:p>
          <a:p>
            <a:pPr lvl="1"/>
            <a:r>
              <a:rPr lang="en-US" sz="2000" dirty="0"/>
              <a:t>Open source software</a:t>
            </a:r>
          </a:p>
          <a:p>
            <a:pPr lvl="2"/>
            <a:r>
              <a:rPr lang="en-US" sz="1600" dirty="0"/>
              <a:t>MMS, </a:t>
            </a:r>
            <a:r>
              <a:rPr lang="en-US" sz="1600" dirty="0" err="1"/>
              <a:t>ViewEditor</a:t>
            </a:r>
            <a:r>
              <a:rPr lang="en-US" sz="1600" dirty="0"/>
              <a:t>, MDK</a:t>
            </a:r>
          </a:p>
          <a:p>
            <a:pPr lvl="1"/>
            <a:r>
              <a:rPr lang="en-US" sz="2000" dirty="0"/>
              <a:t>Open source models</a:t>
            </a:r>
          </a:p>
          <a:p>
            <a:pPr lvl="2"/>
            <a:r>
              <a:rPr lang="en-US" sz="1600" dirty="0"/>
              <a:t>TMT, </a:t>
            </a:r>
            <a:r>
              <a:rPr lang="en-US" sz="1600" dirty="0" err="1" smtClean="0"/>
              <a:t>OpenSE</a:t>
            </a:r>
            <a:r>
              <a:rPr lang="en-US" sz="1600" dirty="0" smtClean="0"/>
              <a:t> Cookbook</a:t>
            </a:r>
            <a:endParaRPr lang="en-US" sz="1600" dirty="0"/>
          </a:p>
          <a:p>
            <a:r>
              <a:rPr lang="en-US" sz="2400" dirty="0" smtClean="0"/>
              <a:t>JPL </a:t>
            </a:r>
            <a:r>
              <a:rPr lang="en-US" sz="2400" dirty="0"/>
              <a:t>is a participant and adopter of OpenMBEE software and models</a:t>
            </a:r>
          </a:p>
          <a:p>
            <a:r>
              <a:rPr lang="en-US" sz="2400" dirty="0"/>
              <a:t>Boeing, Lockheed, OMG, </a:t>
            </a:r>
            <a:r>
              <a:rPr lang="en-US" sz="2400" dirty="0" err="1"/>
              <a:t>NavAir</a:t>
            </a:r>
            <a:r>
              <a:rPr lang="en-US" sz="2400" dirty="0"/>
              <a:t>, Ford, Stevens, </a:t>
            </a:r>
            <a:r>
              <a:rPr lang="en-US" sz="2400" dirty="0" err="1"/>
              <a:t>GaTech</a:t>
            </a:r>
            <a:r>
              <a:rPr lang="en-US" sz="2400" dirty="0"/>
              <a:t>, ESO, </a:t>
            </a:r>
            <a:r>
              <a:rPr lang="en-US" sz="2400" dirty="0" smtClean="0"/>
              <a:t>TMT, NASA</a:t>
            </a:r>
            <a:endParaRPr lang="en-US" sz="2400" dirty="0"/>
          </a:p>
          <a:p>
            <a:r>
              <a:rPr lang="en-US" sz="2400" dirty="0"/>
              <a:t>Vendors participate as well</a:t>
            </a:r>
          </a:p>
          <a:p>
            <a:r>
              <a:rPr lang="en-US" sz="2400" dirty="0"/>
              <a:t>~200 members, annual INCOSE </a:t>
            </a:r>
            <a:r>
              <a:rPr lang="en-US" sz="2400" dirty="0" smtClean="0"/>
              <a:t>workshop</a:t>
            </a:r>
            <a:endParaRPr lang="en-US" sz="2400" dirty="0"/>
          </a:p>
          <a:p>
            <a:r>
              <a:rPr lang="en-US" sz="2400" dirty="0" smtClean="0">
                <a:hlinkClick r:id="rId3"/>
              </a:rPr>
              <a:t>www.openmbee.org</a:t>
            </a:r>
            <a:endParaRPr lang="en-US" sz="2400" dirty="0"/>
          </a:p>
          <a:p>
            <a:endParaRPr lang="en-US" dirty="0"/>
          </a:p>
        </p:txBody>
      </p:sp>
      <p:sp>
        <p:nvSpPr>
          <p:cNvPr id="8" name="Title 1">
            <a:extLst>
              <a:ext uri="{FF2B5EF4-FFF2-40B4-BE49-F238E27FC236}">
                <a16:creationId xmlns:a16="http://schemas.microsoft.com/office/drawing/2014/main" id="{AFF13D6F-415D-CB42-9CAD-C807ED79F11E}"/>
              </a:ext>
            </a:extLst>
          </p:cNvPr>
          <p:cNvSpPr txBox="1">
            <a:spLocks/>
          </p:cNvSpPr>
          <p:nvPr/>
        </p:nvSpPr>
        <p:spPr>
          <a:xfrm>
            <a:off x="455613" y="380713"/>
            <a:ext cx="8215421" cy="536027"/>
          </a:xfrm>
          <a:prstGeom prst="rect">
            <a:avLst/>
          </a:prstGeom>
        </p:spPr>
        <p:txBody>
          <a:bodyPr anchor="t">
            <a:noAutofit/>
          </a:bodyPr>
          <a:lstStyle>
            <a:lvl1pPr algn="l" defTabSz="457200" rtl="0" eaLnBrk="1" latinLnBrk="0" hangingPunct="1">
              <a:spcBef>
                <a:spcPct val="0"/>
              </a:spcBef>
              <a:buNone/>
              <a:defRPr sz="2800" b="1" i="0" kern="1200" cap="none">
                <a:solidFill>
                  <a:srgbClr val="FFFFFF"/>
                </a:solidFill>
                <a:latin typeface="Helvetica" pitchFamily="2" charset="0"/>
                <a:ea typeface="+mj-ea"/>
                <a:cs typeface="Arial"/>
              </a:defRPr>
            </a:lvl1pPr>
          </a:lstStyle>
          <a:p>
            <a:r>
              <a:rPr lang="en-US" b="0" dirty="0" smtClean="0">
                <a:solidFill>
                  <a:schemeClr val="bg1"/>
                </a:solidFill>
                <a:latin typeface="Helvetica Light"/>
              </a:rPr>
              <a:t>Using tools from </a:t>
            </a:r>
            <a:r>
              <a:rPr lang="en-US" b="0" dirty="0" err="1" smtClean="0">
                <a:solidFill>
                  <a:schemeClr val="bg1"/>
                </a:solidFill>
                <a:latin typeface="Helvetica Light"/>
              </a:rPr>
              <a:t>OpenMBEE</a:t>
            </a:r>
            <a:r>
              <a:rPr lang="en-US" b="0" dirty="0" smtClean="0">
                <a:solidFill>
                  <a:schemeClr val="bg1"/>
                </a:solidFill>
                <a:latin typeface="Helvetica Light"/>
              </a:rPr>
              <a:t> </a:t>
            </a:r>
            <a:r>
              <a:rPr lang="en-US" b="0" dirty="0">
                <a:solidFill>
                  <a:schemeClr val="bg1"/>
                </a:solidFill>
                <a:latin typeface="Helvetica Light"/>
              </a:rPr>
              <a:t>community</a:t>
            </a:r>
          </a:p>
        </p:txBody>
      </p:sp>
      <p:sp>
        <p:nvSpPr>
          <p:cNvPr id="5" name="Rectangle 4"/>
          <p:cNvSpPr/>
          <p:nvPr/>
        </p:nvSpPr>
        <p:spPr>
          <a:xfrm>
            <a:off x="7531100" y="6261100"/>
            <a:ext cx="1454150" cy="4889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006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Pattern Structure</a:t>
            </a:r>
            <a:endParaRPr lang="en-US" sz="2800" dirty="0">
              <a:solidFill>
                <a:schemeClr val="bg1"/>
              </a:solidFill>
              <a:latin typeface="Helvetica Light"/>
            </a:endParaRPr>
          </a:p>
        </p:txBody>
      </p:sp>
      <p:sp>
        <p:nvSpPr>
          <p:cNvPr id="3" name="Text Placeholder 2"/>
          <p:cNvSpPr>
            <a:spLocks noGrp="1"/>
          </p:cNvSpPr>
          <p:nvPr>
            <p:ph type="body" idx="1"/>
          </p:nvPr>
        </p:nvSpPr>
        <p:spPr/>
        <p:txBody>
          <a:bodyPr/>
          <a:lstStyle/>
          <a:p>
            <a:pPr marL="114300" indent="0" fontAlgn="base">
              <a:buNone/>
            </a:pPr>
            <a:r>
              <a:rPr lang="en-US" sz="2800" dirty="0" smtClean="0">
                <a:solidFill>
                  <a:schemeClr val="bg1"/>
                </a:solidFill>
              </a:rPr>
              <a:t>Every </a:t>
            </a:r>
            <a:r>
              <a:rPr lang="en-US" sz="2800" dirty="0">
                <a:solidFill>
                  <a:schemeClr val="bg1"/>
                </a:solidFill>
              </a:rPr>
              <a:t>p</a:t>
            </a:r>
            <a:r>
              <a:rPr lang="en-US" sz="2800" dirty="0" smtClean="0">
                <a:solidFill>
                  <a:schemeClr val="bg1"/>
                </a:solidFill>
              </a:rPr>
              <a:t>attern follows the same structure</a:t>
            </a:r>
          </a:p>
          <a:p>
            <a:pPr marL="114300" indent="0" fontAlgn="base">
              <a:buNone/>
            </a:pPr>
            <a:endParaRPr lang="en-US" sz="2800" dirty="0" smtClean="0">
              <a:solidFill>
                <a:schemeClr val="bg1"/>
              </a:solidFill>
            </a:endParaRPr>
          </a:p>
          <a:p>
            <a:pPr fontAlgn="base"/>
            <a:r>
              <a:rPr lang="en-US" sz="2800" dirty="0" smtClean="0">
                <a:solidFill>
                  <a:schemeClr val="bg1"/>
                </a:solidFill>
              </a:rPr>
              <a:t>Intent</a:t>
            </a:r>
          </a:p>
          <a:p>
            <a:pPr fontAlgn="base"/>
            <a:r>
              <a:rPr lang="en-US" sz="2800" dirty="0" smtClean="0">
                <a:solidFill>
                  <a:schemeClr val="accent5">
                    <a:lumMod val="60000"/>
                    <a:lumOff val="40000"/>
                  </a:schemeClr>
                </a:solidFill>
              </a:rPr>
              <a:t>Motivation</a:t>
            </a:r>
            <a:endParaRPr lang="en-US" sz="2800" dirty="0">
              <a:solidFill>
                <a:schemeClr val="accent5">
                  <a:lumMod val="60000"/>
                  <a:lumOff val="40000"/>
                </a:schemeClr>
              </a:solidFill>
            </a:endParaRPr>
          </a:p>
          <a:p>
            <a:pPr fontAlgn="base"/>
            <a:r>
              <a:rPr lang="en-US" sz="2800" dirty="0" smtClean="0">
                <a:solidFill>
                  <a:schemeClr val="bg1"/>
                </a:solidFill>
              </a:rPr>
              <a:t>Concept</a:t>
            </a:r>
            <a:endParaRPr lang="en-US" sz="2800" dirty="0">
              <a:solidFill>
                <a:schemeClr val="bg1"/>
              </a:solidFill>
            </a:endParaRPr>
          </a:p>
          <a:p>
            <a:pPr fontAlgn="base"/>
            <a:r>
              <a:rPr lang="en-US" sz="2800" dirty="0" smtClean="0">
                <a:solidFill>
                  <a:schemeClr val="accent5">
                    <a:lumMod val="60000"/>
                    <a:lumOff val="40000"/>
                  </a:schemeClr>
                </a:solidFill>
              </a:rPr>
              <a:t>Consequences</a:t>
            </a:r>
            <a:endParaRPr lang="en-US" sz="2800" dirty="0">
              <a:solidFill>
                <a:schemeClr val="accent5">
                  <a:lumMod val="60000"/>
                  <a:lumOff val="40000"/>
                </a:schemeClr>
              </a:solidFill>
            </a:endParaRPr>
          </a:p>
          <a:p>
            <a:pPr fontAlgn="base"/>
            <a:r>
              <a:rPr lang="en-US" sz="2800" dirty="0" smtClean="0">
                <a:solidFill>
                  <a:schemeClr val="bg1"/>
                </a:solidFill>
              </a:rPr>
              <a:t>Implementation</a:t>
            </a:r>
            <a:endParaRPr lang="en-US" sz="2800" dirty="0">
              <a:solidFill>
                <a:schemeClr val="bg1"/>
              </a:solidFill>
            </a:endParaRPr>
          </a:p>
          <a:p>
            <a:pPr fontAlgn="base"/>
            <a:r>
              <a:rPr lang="en-US" sz="2800" dirty="0" smtClean="0">
                <a:solidFill>
                  <a:schemeClr val="accent5">
                    <a:lumMod val="60000"/>
                    <a:lumOff val="40000"/>
                  </a:schemeClr>
                </a:solidFill>
              </a:rPr>
              <a:t>Known Uses</a:t>
            </a:r>
          </a:p>
          <a:p>
            <a:pPr fontAlgn="base"/>
            <a:r>
              <a:rPr lang="en-US" sz="2800" dirty="0" smtClean="0">
                <a:solidFill>
                  <a:schemeClr val="bg1"/>
                </a:solidFill>
              </a:rPr>
              <a:t>Tooling</a:t>
            </a:r>
            <a:endParaRPr lang="en-US" sz="2800" dirty="0">
              <a:solidFill>
                <a:schemeClr val="bg1"/>
              </a:solidFill>
            </a:endParaRPr>
          </a:p>
          <a:p>
            <a:pPr fontAlgn="base"/>
            <a:r>
              <a:rPr lang="en-US" sz="2800" dirty="0" smtClean="0">
                <a:solidFill>
                  <a:schemeClr val="accent5">
                    <a:lumMod val="60000"/>
                    <a:lumOff val="40000"/>
                  </a:schemeClr>
                </a:solidFill>
              </a:rPr>
              <a:t>Related </a:t>
            </a:r>
            <a:r>
              <a:rPr lang="en-US" sz="2800" dirty="0">
                <a:solidFill>
                  <a:schemeClr val="accent5">
                    <a:lumMod val="60000"/>
                    <a:lumOff val="40000"/>
                  </a:schemeClr>
                </a:solidFill>
              </a:rPr>
              <a:t>Patterns</a:t>
            </a:r>
            <a:r>
              <a:rPr lang="en-US" sz="2800" dirty="0">
                <a:solidFill>
                  <a:schemeClr val="bg1"/>
                </a:solidFill>
              </a:rPr>
              <a:t/>
            </a:r>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802692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B3026C-E1D7-F745-A087-70316C910BEB}"/>
              </a:ext>
            </a:extLst>
          </p:cNvPr>
          <p:cNvSpPr>
            <a:spLocks noGrp="1"/>
          </p:cNvSpPr>
          <p:nvPr>
            <p:ph type="body" sz="quarter" idx="19"/>
          </p:nvPr>
        </p:nvSpPr>
        <p:spPr/>
        <p:txBody>
          <a:bodyPr/>
          <a:lstStyle/>
          <a:p>
            <a:r>
              <a:rPr lang="en-US" b="0" dirty="0">
                <a:latin typeface="Helvetica Light"/>
              </a:rPr>
              <a:t>Agenda</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3CDAB0B8-A9E8-DA49-ADA8-845F0B24210D}"/>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TMT and MBSE Approach</a:t>
            </a:r>
          </a:p>
          <a:p>
            <a:pPr marL="285750" indent="-285750">
              <a:buFont typeface="Arial" panose="020B0604020202020204" pitchFamily="34" charset="0"/>
              <a:buChar char="•"/>
            </a:pPr>
            <a:r>
              <a:rPr lang="en-US" dirty="0"/>
              <a:t>Cookbook Principles</a:t>
            </a:r>
          </a:p>
          <a:p>
            <a:pPr marL="285750" indent="-285750">
              <a:buFont typeface="Arial" panose="020B0604020202020204" pitchFamily="34" charset="0"/>
              <a:buChar char="•"/>
            </a:pPr>
            <a:r>
              <a:rPr lang="en-US" dirty="0" smtClean="0"/>
              <a:t>Selected Cookbook Patterns</a:t>
            </a:r>
            <a:endParaRPr lang="en-US" dirty="0"/>
          </a:p>
          <a:p>
            <a:pPr marL="285750" indent="-285750">
              <a:buFont typeface="Arial" panose="020B0604020202020204" pitchFamily="34" charset="0"/>
              <a:buChar char="•"/>
            </a:pPr>
            <a:endParaRPr lang="en-US" dirty="0"/>
          </a:p>
        </p:txBody>
      </p:sp>
      <p:sp>
        <p:nvSpPr>
          <p:cNvPr id="2" name="Right Arrow 1"/>
          <p:cNvSpPr/>
          <p:nvPr/>
        </p:nvSpPr>
        <p:spPr>
          <a:xfrm>
            <a:off x="3330429" y="3549507"/>
            <a:ext cx="978408" cy="484632"/>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902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57270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Requirements Verification</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11700" y="1384744"/>
            <a:ext cx="8520600" cy="5024847"/>
          </a:xfrm>
          <a:prstGeom prst="rect">
            <a:avLst/>
          </a:prstGeom>
        </p:spPr>
        <p:txBody>
          <a:bodyPr spcFirstLastPara="1" wrap="square" lIns="91425" tIns="91425" rIns="91425" bIns="91425" anchor="t" anchorCtr="0">
            <a:noAutofit/>
          </a:bodyPr>
          <a:lstStyle/>
          <a:p>
            <a:pPr marL="342900" lvl="0">
              <a:spcBef>
                <a:spcPct val="20000"/>
              </a:spcBef>
              <a:buSzTx/>
              <a:buFont typeface="Arial"/>
              <a:buChar char="•"/>
            </a:pPr>
            <a:r>
              <a:rPr lang="en-US" sz="2000" dirty="0">
                <a:solidFill>
                  <a:schemeClr val="accent5">
                    <a:lumMod val="60000"/>
                    <a:lumOff val="40000"/>
                  </a:schemeClr>
                </a:solidFill>
              </a:rPr>
              <a:t>Intent</a:t>
            </a:r>
          </a:p>
          <a:p>
            <a:pPr marL="800100" lvl="1">
              <a:spcBef>
                <a:spcPct val="20000"/>
              </a:spcBef>
              <a:buSzTx/>
              <a:buFont typeface="Arial"/>
              <a:buChar char="•"/>
            </a:pPr>
            <a:r>
              <a:rPr lang="en-US" sz="1800" dirty="0">
                <a:solidFill>
                  <a:srgbClr val="FFFFFF"/>
                </a:solidFill>
              </a:rPr>
              <a:t>Validate requirements, verify as designed system against requirements and publish analysis results</a:t>
            </a:r>
          </a:p>
          <a:p>
            <a:pPr marL="342900">
              <a:spcBef>
                <a:spcPct val="20000"/>
              </a:spcBef>
              <a:buSzTx/>
              <a:buFont typeface="Arial"/>
              <a:buChar char="•"/>
            </a:pPr>
            <a:r>
              <a:rPr lang="en-US" sz="2000" dirty="0">
                <a:solidFill>
                  <a:schemeClr val="accent5">
                    <a:lumMod val="60000"/>
                    <a:lumOff val="40000"/>
                  </a:schemeClr>
                </a:solidFill>
              </a:rPr>
              <a:t>Cookbook Volume</a:t>
            </a:r>
          </a:p>
          <a:p>
            <a:pPr marL="800100" lvl="1">
              <a:spcBef>
                <a:spcPct val="20000"/>
              </a:spcBef>
              <a:buSzTx/>
              <a:buFont typeface="Arial"/>
              <a:buChar char="•"/>
            </a:pPr>
            <a:r>
              <a:rPr lang="en-US" sz="1800" dirty="0">
                <a:solidFill>
                  <a:srgbClr val="FFFFFF"/>
                </a:solidFill>
              </a:rPr>
              <a:t>System Requirements Management</a:t>
            </a:r>
          </a:p>
          <a:p>
            <a:pPr marL="342900" lvl="0">
              <a:spcBef>
                <a:spcPct val="20000"/>
              </a:spcBef>
              <a:buSzTx/>
              <a:buFont typeface="Arial"/>
              <a:buChar char="•"/>
            </a:pPr>
            <a:r>
              <a:rPr lang="en-US" sz="2000" dirty="0">
                <a:solidFill>
                  <a:schemeClr val="accent5">
                    <a:lumMod val="60000"/>
                    <a:lumOff val="40000"/>
                  </a:schemeClr>
                </a:solidFill>
              </a:rPr>
              <a:t>Educational example</a:t>
            </a:r>
          </a:p>
          <a:p>
            <a:pPr marL="800100" lvl="1">
              <a:spcBef>
                <a:spcPct val="20000"/>
              </a:spcBef>
              <a:buSzTx/>
              <a:buFont typeface="Arial"/>
              <a:buChar char="•"/>
            </a:pPr>
            <a:r>
              <a:rPr lang="en-US" sz="1800" dirty="0">
                <a:solidFill>
                  <a:schemeClr val="bg1"/>
                </a:solidFill>
              </a:rPr>
              <a:t>Autonomous Ferry Transportation</a:t>
            </a:r>
          </a:p>
          <a:p>
            <a:pPr marL="342900" lvl="0">
              <a:spcBef>
                <a:spcPct val="20000"/>
              </a:spcBef>
              <a:buSzTx/>
              <a:buFont typeface="Arial"/>
              <a:buChar char="•"/>
            </a:pPr>
            <a:r>
              <a:rPr lang="en-US" sz="2000" dirty="0">
                <a:solidFill>
                  <a:schemeClr val="accent5">
                    <a:lumMod val="60000"/>
                    <a:lumOff val="40000"/>
                  </a:schemeClr>
                </a:solidFill>
              </a:rPr>
              <a:t>Known Uses</a:t>
            </a:r>
          </a:p>
          <a:p>
            <a:pPr marL="800100" lvl="1">
              <a:spcBef>
                <a:spcPct val="20000"/>
              </a:spcBef>
              <a:buSzTx/>
              <a:buFont typeface="Arial"/>
              <a:buChar char="•"/>
            </a:pPr>
            <a:r>
              <a:rPr lang="en-US" sz="1800" dirty="0">
                <a:solidFill>
                  <a:srgbClr val="FFFFFF"/>
                </a:solidFill>
              </a:rPr>
              <a:t>APS - Post-segment exchange timing requirements</a:t>
            </a:r>
          </a:p>
          <a:p>
            <a:pPr marL="342900" lvl="0">
              <a:spcBef>
                <a:spcPct val="20000"/>
              </a:spcBef>
              <a:buSzTx/>
              <a:buFont typeface="Arial"/>
              <a:buChar char="•"/>
            </a:pPr>
            <a:r>
              <a:rPr lang="en-US" sz="2000" dirty="0">
                <a:solidFill>
                  <a:schemeClr val="accent5">
                    <a:lumMod val="60000"/>
                    <a:lumOff val="40000"/>
                  </a:schemeClr>
                </a:solidFill>
              </a:rPr>
              <a:t>Tooling</a:t>
            </a:r>
          </a:p>
          <a:p>
            <a:pPr marL="800100" lvl="1">
              <a:spcBef>
                <a:spcPct val="20000"/>
              </a:spcBef>
              <a:buSzTx/>
              <a:buFont typeface="Arial"/>
              <a:buChar char="•"/>
            </a:pPr>
            <a:r>
              <a:rPr lang="en-US" sz="1800" dirty="0">
                <a:solidFill>
                  <a:srgbClr val="FFFFFF"/>
                </a:solidFill>
              </a:rPr>
              <a:t>Cameo Systems Modeler and Simulation Toolkit, View Editor</a:t>
            </a:r>
          </a:p>
          <a:p>
            <a:pPr marL="342900">
              <a:spcBef>
                <a:spcPct val="20000"/>
              </a:spcBef>
              <a:buSzTx/>
              <a:buFont typeface="Arial"/>
              <a:buChar char="•"/>
            </a:pPr>
            <a:r>
              <a:rPr lang="en-US" sz="2000" dirty="0">
                <a:solidFill>
                  <a:schemeClr val="accent5">
                    <a:lumMod val="60000"/>
                    <a:lumOff val="40000"/>
                  </a:schemeClr>
                </a:solidFill>
              </a:rPr>
              <a:t>Notes</a:t>
            </a:r>
          </a:p>
          <a:p>
            <a:pPr marL="800100" lvl="1">
              <a:spcBef>
                <a:spcPct val="20000"/>
              </a:spcBef>
              <a:buSzTx/>
              <a:buFont typeface="Arial"/>
              <a:buChar char="•"/>
            </a:pPr>
            <a:r>
              <a:rPr lang="en-US" sz="1800" dirty="0">
                <a:solidFill>
                  <a:schemeClr val="bg1"/>
                </a:solidFill>
                <a:ea typeface="Times New Roman"/>
                <a:cs typeface="Times New Roman"/>
                <a:sym typeface="Times New Roman"/>
              </a:rPr>
              <a:t>Property Based Requirements links Requirements Management and System Design</a:t>
            </a:r>
            <a:endParaRPr lang="en-US" sz="1800" dirty="0">
              <a:solidFill>
                <a:srgbClr val="FFFFFF"/>
              </a:solidFill>
            </a:endParaRPr>
          </a:p>
        </p:txBody>
      </p:sp>
    </p:spTree>
    <p:extLst>
      <p:ext uri="{BB962C8B-B14F-4D97-AF65-F5344CB8AC3E}">
        <p14:creationId xmlns:p14="http://schemas.microsoft.com/office/powerpoint/2010/main" val="3410347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B3026C-E1D7-F745-A087-70316C910BEB}"/>
              </a:ext>
            </a:extLst>
          </p:cNvPr>
          <p:cNvSpPr>
            <a:spLocks noGrp="1"/>
          </p:cNvSpPr>
          <p:nvPr>
            <p:ph type="body" sz="quarter" idx="19"/>
          </p:nvPr>
        </p:nvSpPr>
        <p:spPr/>
        <p:txBody>
          <a:bodyPr/>
          <a:lstStyle/>
          <a:p>
            <a:r>
              <a:rPr lang="en-US" b="0" dirty="0">
                <a:latin typeface="Helvetica Light"/>
              </a:rPr>
              <a:t>Agenda</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3CDAB0B8-A9E8-DA49-ADA8-845F0B24210D}"/>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TMT and MBSE Approach</a:t>
            </a:r>
          </a:p>
          <a:p>
            <a:pPr marL="285750" indent="-285750">
              <a:buFont typeface="Arial" panose="020B0604020202020204" pitchFamily="34" charset="0"/>
              <a:buChar char="•"/>
            </a:pPr>
            <a:r>
              <a:rPr lang="en-US" dirty="0"/>
              <a:t>Cookbook Principles</a:t>
            </a:r>
          </a:p>
          <a:p>
            <a:r>
              <a:rPr lang="en-US" dirty="0"/>
              <a:t>Selected Cookbook </a:t>
            </a:r>
            <a:r>
              <a:rPr lang="en-US" dirty="0" smtClean="0"/>
              <a:t>Patterns</a:t>
            </a:r>
            <a:endParaRPr lang="en-US" dirty="0"/>
          </a:p>
          <a:p>
            <a:pPr marL="285750" indent="-285750">
              <a:buFont typeface="Arial" panose="020B0604020202020204" pitchFamily="34" charset="0"/>
              <a:buChar char="•"/>
            </a:pPr>
            <a:endParaRPr lang="en-US" dirty="0"/>
          </a:p>
        </p:txBody>
      </p:sp>
      <p:sp>
        <p:nvSpPr>
          <p:cNvPr id="5" name="Right Arrow 4"/>
          <p:cNvSpPr/>
          <p:nvPr/>
        </p:nvSpPr>
        <p:spPr>
          <a:xfrm>
            <a:off x="3364568" y="2228082"/>
            <a:ext cx="978408" cy="484632"/>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46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Formalizing Requirements with Property Based requirements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651" y="1376795"/>
            <a:ext cx="7180699" cy="4946221"/>
          </a:xfrm>
          <a:prstGeom prst="rect">
            <a:avLst/>
          </a:prstGeom>
        </p:spPr>
      </p:pic>
      <p:sp>
        <p:nvSpPr>
          <p:cNvPr id="12" name="Rectangle 11"/>
          <p:cNvSpPr/>
          <p:nvPr/>
        </p:nvSpPr>
        <p:spPr>
          <a:xfrm>
            <a:off x="6790943" y="2060447"/>
            <a:ext cx="956057"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33489" y="4012288"/>
            <a:ext cx="1318159"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890909" y="4504002"/>
            <a:ext cx="1951759"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Mathematical re-formulation of requirement</a:t>
            </a:r>
          </a:p>
        </p:txBody>
      </p:sp>
    </p:spTree>
    <p:extLst>
      <p:ext uri="{BB962C8B-B14F-4D97-AF65-F5344CB8AC3E}">
        <p14:creationId xmlns:p14="http://schemas.microsoft.com/office/powerpoint/2010/main" val="117992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34" y="1903635"/>
            <a:ext cx="8093111" cy="4297655"/>
          </a:xfrm>
          <a:prstGeom prst="rect">
            <a:avLst/>
          </a:prstGeom>
          <a:noFill/>
          <a:ln>
            <a:no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80" y="1548564"/>
            <a:ext cx="8212665" cy="975998"/>
          </a:xfrm>
          <a:prstGeom prst="rect">
            <a:avLst/>
          </a:prstGeom>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50508" t="4516" r="3139" b="69664"/>
          <a:stretch/>
        </p:blipFill>
        <p:spPr>
          <a:xfrm>
            <a:off x="1081116" y="1753712"/>
            <a:ext cx="3328416" cy="1277114"/>
          </a:xfrm>
          <a:prstGeom prst="rect">
            <a:avLst/>
          </a:prstGeom>
          <a:noFill/>
          <a:ln>
            <a:noFill/>
          </a:ln>
          <a:effectLst>
            <a:outerShdw blurRad="63500" sx="102000" sy="102000" algn="ctr" rotWithShape="0">
              <a:prstClr val="black">
                <a:alpha val="40000"/>
              </a:prstClr>
            </a:outerShdw>
          </a:effectLst>
        </p:spPr>
      </p:pic>
      <p:cxnSp>
        <p:nvCxnSpPr>
          <p:cNvPr id="11" name="Curved Connector 10"/>
          <p:cNvCxnSpPr/>
          <p:nvPr/>
        </p:nvCxnSpPr>
        <p:spPr>
          <a:xfrm flipV="1">
            <a:off x="4084323" y="2133601"/>
            <a:ext cx="1011934" cy="28041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a:off x="4084323" y="2414016"/>
            <a:ext cx="2157981" cy="1"/>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340608" y="2252061"/>
            <a:ext cx="743715" cy="272501"/>
          </a:xfrm>
          <a:prstGeom prst="ellipse">
            <a:avLst/>
          </a:prstGeom>
          <a:noFill/>
          <a:ln w="19050">
            <a:solidFill>
              <a:srgbClr val="FF000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413885" y="2525690"/>
            <a:ext cx="2382414"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Constraint is either violated or not</a:t>
            </a:r>
          </a:p>
        </p:txBody>
      </p:sp>
    </p:spTree>
    <p:extLst>
      <p:ext uri="{BB962C8B-B14F-4D97-AF65-F5344CB8AC3E}">
        <p14:creationId xmlns:p14="http://schemas.microsoft.com/office/powerpoint/2010/main" val="4077726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57270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Monte Carlo </a:t>
            </a:r>
            <a:r>
              <a:rPr lang="en" sz="2800" dirty="0" smtClean="0">
                <a:solidFill>
                  <a:schemeClr val="bg1"/>
                </a:solidFill>
                <a:latin typeface="Helvetica Light" panose="020B0403020202020204"/>
              </a:rPr>
              <a:t>Driven </a:t>
            </a:r>
            <a:r>
              <a:rPr lang="en" sz="2800" dirty="0">
                <a:solidFill>
                  <a:schemeClr val="bg1"/>
                </a:solidFill>
                <a:latin typeface="Helvetica Light" panose="020B0403020202020204"/>
              </a:rPr>
              <a:t>Analysis</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11700" y="1384745"/>
            <a:ext cx="8520600" cy="4822624"/>
          </a:xfrm>
          <a:prstGeom prst="rect">
            <a:avLst/>
          </a:prstGeom>
        </p:spPr>
        <p:txBody>
          <a:bodyPr spcFirstLastPara="1" wrap="square" lIns="91425" tIns="91425" rIns="91425" bIns="91425" anchor="t" anchorCtr="0">
            <a:noAutofit/>
          </a:bodyPr>
          <a:lstStyle/>
          <a:p>
            <a:pPr marL="342900" lvl="0">
              <a:spcBef>
                <a:spcPct val="20000"/>
              </a:spcBef>
              <a:buSzTx/>
              <a:buFont typeface="Arial"/>
              <a:buChar char="•"/>
            </a:pPr>
            <a:r>
              <a:rPr lang="en-US" sz="2000" dirty="0">
                <a:solidFill>
                  <a:schemeClr val="accent5">
                    <a:lumMod val="60000"/>
                    <a:lumOff val="40000"/>
                  </a:schemeClr>
                </a:solidFill>
              </a:rPr>
              <a:t>Intent</a:t>
            </a:r>
          </a:p>
          <a:p>
            <a:pPr marL="800100" lvl="1">
              <a:spcBef>
                <a:spcPct val="20000"/>
              </a:spcBef>
              <a:buSzTx/>
              <a:buFont typeface="Arial"/>
              <a:buChar char="•"/>
            </a:pPr>
            <a:r>
              <a:rPr lang="en-US" sz="1800" dirty="0" smtClean="0">
                <a:solidFill>
                  <a:schemeClr val="bg1"/>
                </a:solidFill>
              </a:rPr>
              <a:t>Estimate the characteristics and probability of a particular behavior using modeling anchored through data.</a:t>
            </a:r>
            <a:endParaRPr lang="en-US" sz="1800" dirty="0">
              <a:solidFill>
                <a:srgbClr val="FFFFFF"/>
              </a:solidFill>
            </a:endParaRPr>
          </a:p>
          <a:p>
            <a:pPr marL="342900">
              <a:spcBef>
                <a:spcPct val="20000"/>
              </a:spcBef>
              <a:buSzTx/>
              <a:buFont typeface="Arial"/>
              <a:buChar char="•"/>
            </a:pPr>
            <a:r>
              <a:rPr lang="en-US" sz="2000" dirty="0">
                <a:solidFill>
                  <a:schemeClr val="accent5">
                    <a:lumMod val="60000"/>
                    <a:lumOff val="40000"/>
                  </a:schemeClr>
                </a:solidFill>
              </a:rPr>
              <a:t>Cookbook Volume</a:t>
            </a:r>
          </a:p>
          <a:p>
            <a:pPr marL="800100" lvl="1">
              <a:spcBef>
                <a:spcPct val="20000"/>
              </a:spcBef>
              <a:buSzTx/>
              <a:buFont typeface="Arial"/>
              <a:buChar char="•"/>
            </a:pPr>
            <a:r>
              <a:rPr lang="en-US" sz="1800" dirty="0">
                <a:solidFill>
                  <a:srgbClr val="FFFFFF"/>
                </a:solidFill>
              </a:rPr>
              <a:t>System Analysis Management</a:t>
            </a:r>
          </a:p>
          <a:p>
            <a:pPr marL="342900" lvl="0">
              <a:spcBef>
                <a:spcPct val="20000"/>
              </a:spcBef>
              <a:buSzTx/>
              <a:buFont typeface="Arial"/>
              <a:buChar char="•"/>
            </a:pPr>
            <a:r>
              <a:rPr lang="en-US" sz="2000" dirty="0">
                <a:solidFill>
                  <a:schemeClr val="accent5">
                    <a:lumMod val="60000"/>
                    <a:lumOff val="40000"/>
                  </a:schemeClr>
                </a:solidFill>
              </a:rPr>
              <a:t>Educational</a:t>
            </a:r>
            <a:r>
              <a:rPr lang="en-US" sz="2000" dirty="0">
                <a:solidFill>
                  <a:srgbClr val="FFFFFF"/>
                </a:solidFill>
              </a:rPr>
              <a:t> </a:t>
            </a:r>
            <a:r>
              <a:rPr lang="en-US" sz="2000" dirty="0">
                <a:solidFill>
                  <a:schemeClr val="accent5">
                    <a:lumMod val="60000"/>
                    <a:lumOff val="40000"/>
                  </a:schemeClr>
                </a:solidFill>
              </a:rPr>
              <a:t>example</a:t>
            </a:r>
          </a:p>
          <a:p>
            <a:pPr marL="800100" lvl="1">
              <a:spcBef>
                <a:spcPct val="20000"/>
              </a:spcBef>
              <a:buSzTx/>
              <a:buFont typeface="Arial"/>
              <a:buChar char="•"/>
            </a:pPr>
            <a:r>
              <a:rPr lang="en-US" sz="1800" dirty="0">
                <a:solidFill>
                  <a:schemeClr val="bg1"/>
                </a:solidFill>
              </a:rPr>
              <a:t>Quadrupedal Robot</a:t>
            </a:r>
          </a:p>
          <a:p>
            <a:pPr marL="342900" lvl="0">
              <a:spcBef>
                <a:spcPct val="20000"/>
              </a:spcBef>
              <a:buSzTx/>
              <a:buFont typeface="Arial"/>
              <a:buChar char="•"/>
            </a:pPr>
            <a:r>
              <a:rPr lang="en-US" sz="2000" dirty="0">
                <a:solidFill>
                  <a:schemeClr val="accent5">
                    <a:lumMod val="60000"/>
                    <a:lumOff val="40000"/>
                  </a:schemeClr>
                </a:solidFill>
              </a:rPr>
              <a:t>Known Uses</a:t>
            </a:r>
          </a:p>
          <a:p>
            <a:pPr marL="800100" lvl="1">
              <a:spcBef>
                <a:spcPct val="20000"/>
              </a:spcBef>
              <a:buSzTx/>
              <a:buFont typeface="Arial"/>
              <a:buChar char="•"/>
            </a:pPr>
            <a:r>
              <a:rPr lang="en-US" sz="1800" dirty="0">
                <a:solidFill>
                  <a:schemeClr val="bg1"/>
                </a:solidFill>
              </a:rPr>
              <a:t>AO - Acquire a target with IRIS and NFIRAOS</a:t>
            </a:r>
          </a:p>
          <a:p>
            <a:pPr marL="342900" lvl="0">
              <a:spcBef>
                <a:spcPct val="20000"/>
              </a:spcBef>
              <a:buSzTx/>
              <a:buFont typeface="Arial"/>
              <a:buChar char="•"/>
            </a:pPr>
            <a:r>
              <a:rPr lang="en-US" sz="2000" dirty="0">
                <a:solidFill>
                  <a:schemeClr val="accent5">
                    <a:lumMod val="60000"/>
                    <a:lumOff val="40000"/>
                  </a:schemeClr>
                </a:solidFill>
              </a:rPr>
              <a:t>Tooling</a:t>
            </a:r>
          </a:p>
          <a:p>
            <a:pPr marL="800100" lvl="1">
              <a:spcBef>
                <a:spcPct val="20000"/>
              </a:spcBef>
              <a:buSzTx/>
              <a:buFont typeface="Arial"/>
              <a:buChar char="•"/>
            </a:pPr>
            <a:r>
              <a:rPr lang="en-US" sz="1800" dirty="0">
                <a:solidFill>
                  <a:srgbClr val="FFFFFF"/>
                </a:solidFill>
              </a:rPr>
              <a:t>Cameo Systems Modeler and Simulation Toolkit, View Editor</a:t>
            </a:r>
          </a:p>
          <a:p>
            <a:pPr marL="342900">
              <a:spcBef>
                <a:spcPct val="20000"/>
              </a:spcBef>
              <a:buSzTx/>
              <a:buFont typeface="Arial"/>
              <a:buChar char="•"/>
            </a:pPr>
            <a:r>
              <a:rPr lang="en-US" sz="2000" dirty="0">
                <a:solidFill>
                  <a:schemeClr val="accent5">
                    <a:lumMod val="60000"/>
                    <a:lumOff val="40000"/>
                  </a:schemeClr>
                </a:solidFill>
              </a:rPr>
              <a:t>Notes</a:t>
            </a:r>
          </a:p>
          <a:p>
            <a:pPr marL="800100" lvl="1">
              <a:spcBef>
                <a:spcPct val="20000"/>
              </a:spcBef>
              <a:buSzTx/>
              <a:buFont typeface="Arial"/>
              <a:buChar char="•"/>
            </a:pPr>
            <a:r>
              <a:rPr lang="en-US" sz="1800" dirty="0">
                <a:solidFill>
                  <a:srgbClr val="FFFFFF"/>
                </a:solidFill>
              </a:rPr>
              <a:t>SysML probability concepts and distributed properties capture operational knowledge in system model</a:t>
            </a:r>
          </a:p>
          <a:p>
            <a:pPr lvl="0"/>
            <a:endParaRPr lang="en-US" sz="2000" dirty="0">
              <a:solidFill>
                <a:srgbClr val="FFFFFF"/>
              </a:solidFill>
            </a:endParaRPr>
          </a:p>
        </p:txBody>
      </p:sp>
    </p:spTree>
    <p:extLst>
      <p:ext uri="{BB962C8B-B14F-4D97-AF65-F5344CB8AC3E}">
        <p14:creationId xmlns:p14="http://schemas.microsoft.com/office/powerpoint/2010/main" val="3764900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67038"/>
            <a:ext cx="8520600" cy="763600"/>
          </a:xfrm>
        </p:spPr>
        <p:txBody>
          <a:bodyPr/>
          <a:lstStyle/>
          <a:p>
            <a:r>
              <a:rPr lang="en-US" sz="2800" dirty="0" smtClean="0">
                <a:solidFill>
                  <a:schemeClr val="bg1"/>
                </a:solidFill>
                <a:latin typeface="Helvetica Light"/>
              </a:rPr>
              <a:t>Behavior with Probabilities</a:t>
            </a:r>
            <a:endParaRPr lang="en-US" sz="2800" dirty="0">
              <a:solidFill>
                <a:schemeClr val="bg1"/>
              </a:solidFill>
              <a:latin typeface="Helvetica Light"/>
            </a:endParaRPr>
          </a:p>
        </p:txBody>
      </p:sp>
      <p:pic>
        <p:nvPicPr>
          <p:cNvPr id="7" name="Picture 6"/>
          <p:cNvPicPr>
            <a:picLocks noChangeAspect="1"/>
          </p:cNvPicPr>
          <p:nvPr/>
        </p:nvPicPr>
        <p:blipFill>
          <a:blip r:embed="rId2"/>
          <a:stretch>
            <a:fillRect/>
          </a:stretch>
        </p:blipFill>
        <p:spPr>
          <a:xfrm>
            <a:off x="4295097" y="909988"/>
            <a:ext cx="4389985" cy="5782912"/>
          </a:xfrm>
          <a:prstGeom prst="rect">
            <a:avLst/>
          </a:prstGeom>
        </p:spPr>
      </p:pic>
      <p:pic>
        <p:nvPicPr>
          <p:cNvPr id="5" name="Picture 4"/>
          <p:cNvPicPr>
            <a:picLocks noChangeAspect="1"/>
          </p:cNvPicPr>
          <p:nvPr/>
        </p:nvPicPr>
        <p:blipFill rotWithShape="1">
          <a:blip r:embed="rId2"/>
          <a:srcRect l="2069" t="14842" r="56319" b="71541"/>
          <a:stretch/>
        </p:blipFill>
        <p:spPr>
          <a:xfrm>
            <a:off x="76200" y="2168525"/>
            <a:ext cx="3927932" cy="1693244"/>
          </a:xfrm>
          <a:prstGeom prst="rect">
            <a:avLst/>
          </a:prstGeom>
        </p:spPr>
      </p:pic>
      <p:sp>
        <p:nvSpPr>
          <p:cNvPr id="4" name="Bent Arrow 3"/>
          <p:cNvSpPr/>
          <p:nvPr/>
        </p:nvSpPr>
        <p:spPr>
          <a:xfrm>
            <a:off x="3763416" y="1765300"/>
            <a:ext cx="922884" cy="675306"/>
          </a:xfrm>
          <a:prstGeom prst="bentArrow">
            <a:avLst/>
          </a:prstGeom>
          <a:solidFill>
            <a:srgbClr val="FF0000"/>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676950" y="5724432"/>
            <a:ext cx="3009350" cy="87616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676949" y="5897117"/>
            <a:ext cx="3009350" cy="646331"/>
          </a:xfrm>
          <a:prstGeom prst="rect">
            <a:avLst/>
          </a:prstGeom>
          <a:noFill/>
        </p:spPr>
        <p:txBody>
          <a:bodyPr wrap="square" rtlCol="0">
            <a:spAutoFit/>
          </a:bodyPr>
          <a:lstStyle/>
          <a:p>
            <a:pPr algn="ctr"/>
            <a:r>
              <a:rPr lang="en-US" b="1" dirty="0" smtClean="0">
                <a:solidFill>
                  <a:srgbClr val="0000FF"/>
                </a:solidFill>
              </a:rPr>
              <a:t>TMT Observatory System Conceptual</a:t>
            </a:r>
            <a:endParaRPr lang="en-US" b="1" dirty="0">
              <a:solidFill>
                <a:srgbClr val="0000FF"/>
              </a:solidFill>
            </a:endParaRPr>
          </a:p>
        </p:txBody>
      </p:sp>
    </p:spTree>
    <p:extLst>
      <p:ext uri="{BB962C8B-B14F-4D97-AF65-F5344CB8AC3E}">
        <p14:creationId xmlns:p14="http://schemas.microsoft.com/office/powerpoint/2010/main" val="30654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64100" y="745767"/>
            <a:ext cx="8520600" cy="763600"/>
          </a:xfrm>
          <a:prstGeom prst="rect">
            <a:avLst/>
          </a:prstGeom>
        </p:spPr>
        <p:txBody>
          <a:bodyPr spcFirstLastPara="1" wrap="square" lIns="91425" tIns="91425" rIns="91425" bIns="91425" anchor="t" anchorCtr="0"/>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smtClean="0">
                <a:solidFill>
                  <a:schemeClr val="bg1"/>
                </a:solidFill>
                <a:latin typeface="Helvetica Light"/>
              </a:rPr>
              <a:t>Probability Configuration Table</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4795"/>
            <a:ext cx="9144000" cy="855000"/>
          </a:xfrm>
          <a:prstGeom prst="rect">
            <a:avLst/>
          </a:prstGeom>
        </p:spPr>
      </p:pic>
      <p:sp>
        <p:nvSpPr>
          <p:cNvPr id="3" name="Rectangle 2"/>
          <p:cNvSpPr/>
          <p:nvPr/>
        </p:nvSpPr>
        <p:spPr>
          <a:xfrm>
            <a:off x="0" y="327839"/>
            <a:ext cx="9144000" cy="35081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613" y="745767"/>
            <a:ext cx="5716773" cy="5444777"/>
          </a:xfrm>
          <a:prstGeom prst="rect">
            <a:avLst/>
          </a:prstGeom>
        </p:spPr>
      </p:pic>
      <p:sp>
        <p:nvSpPr>
          <p:cNvPr id="7" name="Rounded Rectangle 6"/>
          <p:cNvSpPr/>
          <p:nvPr/>
        </p:nvSpPr>
        <p:spPr>
          <a:xfrm>
            <a:off x="5742831" y="5439300"/>
            <a:ext cx="2856639" cy="87616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7568" y="5547952"/>
            <a:ext cx="2881902" cy="821160"/>
          </a:xfrm>
        </p:spPr>
        <p:txBody>
          <a:bodyPr/>
          <a:lstStyle/>
          <a:p>
            <a:r>
              <a:rPr lang="en-US" sz="2800" b="1" dirty="0" smtClean="0">
                <a:solidFill>
                  <a:srgbClr val="0000FF"/>
                </a:solidFill>
                <a:latin typeface="Helvetica Light"/>
              </a:rPr>
              <a:t>Resulting Trace</a:t>
            </a:r>
            <a:endParaRPr lang="en-US" sz="2800" b="1" dirty="0">
              <a:solidFill>
                <a:srgbClr val="0000FF"/>
              </a:solidFill>
              <a:latin typeface="Helvetica Light"/>
            </a:endParaRPr>
          </a:p>
        </p:txBody>
      </p:sp>
    </p:spTree>
    <p:extLst>
      <p:ext uri="{BB962C8B-B14F-4D97-AF65-F5344CB8AC3E}">
        <p14:creationId xmlns:p14="http://schemas.microsoft.com/office/powerpoint/2010/main" val="9751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57270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Error Budget Management</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11700" y="1384745"/>
            <a:ext cx="8520600" cy="4761078"/>
          </a:xfrm>
          <a:prstGeom prst="rect">
            <a:avLst/>
          </a:prstGeom>
        </p:spPr>
        <p:txBody>
          <a:bodyPr spcFirstLastPara="1" wrap="square" lIns="91425" tIns="91425" rIns="91425" bIns="91425" anchor="t" anchorCtr="0">
            <a:noAutofit/>
          </a:bodyPr>
          <a:lstStyle/>
          <a:p>
            <a:pPr marL="342900" lvl="0">
              <a:spcBef>
                <a:spcPct val="20000"/>
              </a:spcBef>
              <a:buSzTx/>
              <a:buFont typeface="Arial"/>
              <a:buChar char="•"/>
            </a:pPr>
            <a:r>
              <a:rPr lang="en-US" sz="2400" dirty="0">
                <a:solidFill>
                  <a:schemeClr val="accent5">
                    <a:lumMod val="60000"/>
                    <a:lumOff val="40000"/>
                  </a:schemeClr>
                </a:solidFill>
              </a:rPr>
              <a:t>Intent</a:t>
            </a:r>
          </a:p>
          <a:p>
            <a:pPr marL="800100" lvl="1">
              <a:spcBef>
                <a:spcPct val="20000"/>
              </a:spcBef>
              <a:buSzTx/>
              <a:buFont typeface="Arial"/>
              <a:buChar char="•"/>
            </a:pPr>
            <a:r>
              <a:rPr lang="en-US" sz="2000" dirty="0">
                <a:solidFill>
                  <a:schemeClr val="bg1"/>
                </a:solidFill>
              </a:rPr>
              <a:t>Manage error budgets of technical resources such as </a:t>
            </a:r>
            <a:r>
              <a:rPr lang="en-US" sz="2000" dirty="0" smtClean="0">
                <a:solidFill>
                  <a:schemeClr val="bg1"/>
                </a:solidFill>
              </a:rPr>
              <a:t>wave front error</a:t>
            </a:r>
            <a:endParaRPr lang="en-US" sz="2000" dirty="0">
              <a:solidFill>
                <a:srgbClr val="FFFFFF"/>
              </a:solidFill>
            </a:endParaRPr>
          </a:p>
          <a:p>
            <a:pPr marL="342900">
              <a:spcBef>
                <a:spcPct val="20000"/>
              </a:spcBef>
              <a:buSzTx/>
              <a:buFont typeface="Arial"/>
              <a:buChar char="•"/>
            </a:pPr>
            <a:r>
              <a:rPr lang="en-US" sz="2400" dirty="0">
                <a:solidFill>
                  <a:schemeClr val="accent5">
                    <a:lumMod val="60000"/>
                    <a:lumOff val="40000"/>
                  </a:schemeClr>
                </a:solidFill>
              </a:rPr>
              <a:t>Cookbook Volume</a:t>
            </a:r>
          </a:p>
          <a:p>
            <a:pPr marL="800100" lvl="1">
              <a:spcBef>
                <a:spcPct val="20000"/>
              </a:spcBef>
              <a:buSzTx/>
              <a:buFont typeface="Arial"/>
              <a:buChar char="•"/>
            </a:pPr>
            <a:r>
              <a:rPr lang="en-US" sz="2000" dirty="0">
                <a:solidFill>
                  <a:srgbClr val="FFFFFF"/>
                </a:solidFill>
              </a:rPr>
              <a:t>System Resource Management</a:t>
            </a:r>
          </a:p>
          <a:p>
            <a:pPr marL="342900" lvl="0">
              <a:spcBef>
                <a:spcPct val="20000"/>
              </a:spcBef>
              <a:buSzTx/>
              <a:buFont typeface="Arial"/>
              <a:buChar char="•"/>
            </a:pPr>
            <a:r>
              <a:rPr lang="en-US" sz="2400" dirty="0">
                <a:solidFill>
                  <a:schemeClr val="accent5">
                    <a:lumMod val="60000"/>
                    <a:lumOff val="40000"/>
                  </a:schemeClr>
                </a:solidFill>
              </a:rPr>
              <a:t>Educational example</a:t>
            </a:r>
          </a:p>
          <a:p>
            <a:pPr marL="800100" lvl="1">
              <a:spcBef>
                <a:spcPct val="20000"/>
              </a:spcBef>
              <a:buSzTx/>
              <a:buFont typeface="Arial"/>
              <a:buChar char="•"/>
            </a:pPr>
            <a:r>
              <a:rPr lang="en-US" sz="2000" dirty="0">
                <a:solidFill>
                  <a:schemeClr val="bg1"/>
                </a:solidFill>
              </a:rPr>
              <a:t>Microscope</a:t>
            </a:r>
          </a:p>
          <a:p>
            <a:pPr marL="342900" lvl="0">
              <a:spcBef>
                <a:spcPct val="20000"/>
              </a:spcBef>
              <a:buSzTx/>
              <a:buFont typeface="Arial"/>
              <a:buChar char="•"/>
            </a:pPr>
            <a:r>
              <a:rPr lang="en-US" sz="2400" dirty="0">
                <a:solidFill>
                  <a:schemeClr val="accent5">
                    <a:lumMod val="60000"/>
                    <a:lumOff val="40000"/>
                  </a:schemeClr>
                </a:solidFill>
              </a:rPr>
              <a:t>Known Uses</a:t>
            </a:r>
          </a:p>
          <a:p>
            <a:pPr marL="800100" lvl="1">
              <a:spcBef>
                <a:spcPct val="20000"/>
              </a:spcBef>
              <a:buSzTx/>
              <a:buFont typeface="Arial"/>
              <a:buChar char="•"/>
            </a:pPr>
            <a:r>
              <a:rPr lang="en-US" sz="2000" dirty="0">
                <a:solidFill>
                  <a:schemeClr val="bg1"/>
                </a:solidFill>
              </a:rPr>
              <a:t>APS - Alignment error of the M3 to APS interface</a:t>
            </a:r>
          </a:p>
          <a:p>
            <a:pPr marL="342900" lvl="0">
              <a:spcBef>
                <a:spcPct val="20000"/>
              </a:spcBef>
              <a:buSzTx/>
              <a:buFont typeface="Arial"/>
              <a:buChar char="•"/>
            </a:pPr>
            <a:r>
              <a:rPr lang="en-US" sz="2400" dirty="0">
                <a:solidFill>
                  <a:schemeClr val="accent5">
                    <a:lumMod val="60000"/>
                    <a:lumOff val="40000"/>
                  </a:schemeClr>
                </a:solidFill>
              </a:rPr>
              <a:t>Tooling</a:t>
            </a:r>
          </a:p>
          <a:p>
            <a:pPr marL="800100" lvl="1">
              <a:spcBef>
                <a:spcPct val="20000"/>
              </a:spcBef>
              <a:buSzTx/>
              <a:buFont typeface="Arial"/>
              <a:buChar char="•"/>
            </a:pPr>
            <a:r>
              <a:rPr lang="en-US" sz="2000" dirty="0">
                <a:solidFill>
                  <a:srgbClr val="FFFFFF"/>
                </a:solidFill>
              </a:rPr>
              <a:t>Cameo Systems Modeler and Simulation Toolkit, View Editor</a:t>
            </a:r>
          </a:p>
          <a:p>
            <a:pPr lvl="0"/>
            <a:endParaRPr lang="en-US" sz="2400" dirty="0">
              <a:solidFill>
                <a:srgbClr val="FFFFFF"/>
              </a:solidFill>
            </a:endParaRPr>
          </a:p>
        </p:txBody>
      </p:sp>
    </p:spTree>
    <p:extLst>
      <p:ext uri="{BB962C8B-B14F-4D97-AF65-F5344CB8AC3E}">
        <p14:creationId xmlns:p14="http://schemas.microsoft.com/office/powerpoint/2010/main" val="43653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lt1"/>
                </a:solidFill>
                <a:latin typeface="Helvetica Light"/>
                <a:ea typeface="Arial"/>
                <a:cs typeface="Arial"/>
                <a:sym typeface="Arial"/>
              </a:rPr>
              <a:t>APS - Alignment error of the M3 to APS interface</a:t>
            </a:r>
            <a:br>
              <a:rPr lang="en-US" sz="2800" dirty="0">
                <a:solidFill>
                  <a:schemeClr val="lt1"/>
                </a:solidFill>
                <a:latin typeface="Helvetica Light"/>
                <a:ea typeface="Arial"/>
                <a:cs typeface="Arial"/>
                <a:sym typeface="Arial"/>
              </a:rPr>
            </a:br>
            <a:endParaRPr lang="en-US" sz="2800" dirty="0">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64" y="1633693"/>
            <a:ext cx="7712127" cy="4117401"/>
          </a:xfrm>
          <a:prstGeom prst="rect">
            <a:avLst/>
          </a:prstGeom>
        </p:spPr>
      </p:pic>
      <p:sp>
        <p:nvSpPr>
          <p:cNvPr id="4" name="Rounded Rectangle 3"/>
          <p:cNvSpPr/>
          <p:nvPr/>
        </p:nvSpPr>
        <p:spPr>
          <a:xfrm>
            <a:off x="6327191" y="5585507"/>
            <a:ext cx="2365959" cy="70050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914440" y="5751094"/>
            <a:ext cx="3009350" cy="369332"/>
          </a:xfrm>
          <a:prstGeom prst="rect">
            <a:avLst/>
          </a:prstGeom>
          <a:noFill/>
        </p:spPr>
        <p:txBody>
          <a:bodyPr wrap="square" rtlCol="0">
            <a:spAutoFit/>
          </a:bodyPr>
          <a:lstStyle/>
          <a:p>
            <a:pPr algn="ctr"/>
            <a:r>
              <a:rPr lang="en-US" b="1" dirty="0" smtClean="0">
                <a:solidFill>
                  <a:srgbClr val="0000FF"/>
                </a:solidFill>
              </a:rPr>
              <a:t>Context</a:t>
            </a:r>
            <a:endParaRPr lang="en-US" b="1" dirty="0">
              <a:solidFill>
                <a:srgbClr val="0000FF"/>
              </a:solidFill>
            </a:endParaRPr>
          </a:p>
        </p:txBody>
      </p:sp>
    </p:spTree>
    <p:extLst>
      <p:ext uri="{BB962C8B-B14F-4D97-AF65-F5344CB8AC3E}">
        <p14:creationId xmlns:p14="http://schemas.microsoft.com/office/powerpoint/2010/main" val="121760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Specify RSS Tree</a:t>
            </a:r>
            <a:endParaRPr lang="en-US" sz="2800" dirty="0">
              <a:solidFill>
                <a:schemeClr val="bg1"/>
              </a:solidFill>
              <a:latin typeface="Helvetica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86" y="1888958"/>
            <a:ext cx="7693427" cy="3795764"/>
          </a:xfrm>
          <a:prstGeom prst="rect">
            <a:avLst/>
          </a:prstGeom>
        </p:spPr>
      </p:pic>
      <p:sp>
        <p:nvSpPr>
          <p:cNvPr id="4" name="Rounded Rectangle 3"/>
          <p:cNvSpPr/>
          <p:nvPr/>
        </p:nvSpPr>
        <p:spPr>
          <a:xfrm>
            <a:off x="5822950" y="5560567"/>
            <a:ext cx="3009350" cy="87616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22949" y="5813984"/>
            <a:ext cx="3009350" cy="369332"/>
          </a:xfrm>
          <a:prstGeom prst="rect">
            <a:avLst/>
          </a:prstGeom>
          <a:noFill/>
        </p:spPr>
        <p:txBody>
          <a:bodyPr wrap="square" rtlCol="0">
            <a:spAutoFit/>
          </a:bodyPr>
          <a:lstStyle/>
          <a:p>
            <a:pPr algn="ctr"/>
            <a:r>
              <a:rPr lang="en-US" b="1" dirty="0" smtClean="0">
                <a:solidFill>
                  <a:srgbClr val="0000FF"/>
                </a:solidFill>
              </a:rPr>
              <a:t>Application of pattern</a:t>
            </a:r>
            <a:endParaRPr lang="en-US" b="1" dirty="0">
              <a:solidFill>
                <a:srgbClr val="0000FF"/>
              </a:solidFill>
            </a:endParaRPr>
          </a:p>
        </p:txBody>
      </p:sp>
    </p:spTree>
    <p:extLst>
      <p:ext uri="{BB962C8B-B14F-4D97-AF65-F5344CB8AC3E}">
        <p14:creationId xmlns:p14="http://schemas.microsoft.com/office/powerpoint/2010/main" val="2482751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69EB-7F90-3C47-B37A-3C0BB26A211B}"/>
              </a:ext>
            </a:extLst>
          </p:cNvPr>
          <p:cNvSpPr>
            <a:spLocks noGrp="1"/>
          </p:cNvSpPr>
          <p:nvPr>
            <p:ph type="ctrTitle"/>
          </p:nvPr>
        </p:nvSpPr>
        <p:spPr/>
        <p:txBody>
          <a:bodyPr/>
          <a:lstStyle/>
          <a:p>
            <a:r>
              <a:rPr lang="en-US" b="0" dirty="0">
                <a:latin typeface="Helvetica Light" panose="020B0403020202020204"/>
              </a:rPr>
              <a:t>Conclusions and Summary</a:t>
            </a:r>
          </a:p>
        </p:txBody>
      </p:sp>
      <p:sp>
        <p:nvSpPr>
          <p:cNvPr id="3" name="Text Placeholder 2">
            <a:extLst>
              <a:ext uri="{FF2B5EF4-FFF2-40B4-BE49-F238E27FC236}">
                <a16:creationId xmlns:a16="http://schemas.microsoft.com/office/drawing/2014/main" id="{CC6CE798-9D4E-E04B-95CC-B2B1F741C7C2}"/>
              </a:ext>
            </a:extLst>
          </p:cNvPr>
          <p:cNvSpPr>
            <a:spLocks noGrp="1"/>
          </p:cNvSpPr>
          <p:nvPr>
            <p:ph type="body" sz="quarter" idx="17"/>
          </p:nvPr>
        </p:nvSpPr>
        <p:spPr>
          <a:xfrm>
            <a:off x="457200" y="1412875"/>
            <a:ext cx="8248650" cy="2486025"/>
          </a:xfrm>
        </p:spPr>
        <p:txBody>
          <a:bodyPr>
            <a:normAutofit fontScale="92500" lnSpcReduction="10000"/>
          </a:bodyPr>
          <a:lstStyle/>
          <a:p>
            <a:r>
              <a:rPr lang="en-US" sz="2800" dirty="0"/>
              <a:t>OpenSE Cookbook addresses SE </a:t>
            </a:r>
            <a:r>
              <a:rPr lang="en-US" sz="2800" dirty="0" smtClean="0"/>
              <a:t>concerns, activities, and processes</a:t>
            </a:r>
            <a:endParaRPr lang="en-US" sz="2800" dirty="0"/>
          </a:p>
          <a:p>
            <a:r>
              <a:rPr lang="en-US" sz="2800" dirty="0">
                <a:solidFill>
                  <a:schemeClr val="accent5">
                    <a:lumMod val="60000"/>
                    <a:lumOff val="40000"/>
                  </a:schemeClr>
                </a:solidFill>
              </a:rPr>
              <a:t>Built on proven patterns from TMT and APE</a:t>
            </a:r>
          </a:p>
          <a:p>
            <a:r>
              <a:rPr lang="en-US" sz="2800" dirty="0"/>
              <a:t>Supported by </a:t>
            </a:r>
            <a:r>
              <a:rPr lang="en-US" sz="2800" dirty="0" smtClean="0"/>
              <a:t>tooling</a:t>
            </a:r>
          </a:p>
          <a:p>
            <a:r>
              <a:rPr lang="en-US" sz="2800" dirty="0" smtClean="0">
                <a:solidFill>
                  <a:schemeClr val="accent5">
                    <a:lumMod val="60000"/>
                    <a:lumOff val="40000"/>
                  </a:schemeClr>
                </a:solidFill>
              </a:rPr>
              <a:t>Open for contributions and collaboration through INCOSE Telescope Challenge team</a:t>
            </a:r>
          </a:p>
          <a:p>
            <a:endParaRPr lang="en-US" sz="2800" dirty="0"/>
          </a:p>
        </p:txBody>
      </p:sp>
      <p:sp>
        <p:nvSpPr>
          <p:cNvPr id="4" name="Rounded Rectangle 3"/>
          <p:cNvSpPr/>
          <p:nvPr/>
        </p:nvSpPr>
        <p:spPr>
          <a:xfrm>
            <a:off x="1619250" y="4307925"/>
            <a:ext cx="5562600" cy="1303783"/>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rPr>
              <a:t>Accessible </a:t>
            </a:r>
            <a:r>
              <a:rPr lang="en-US" sz="2800" b="1" dirty="0" smtClean="0">
                <a:solidFill>
                  <a:schemeClr val="tx1"/>
                </a:solidFill>
              </a:rPr>
              <a:t>at </a:t>
            </a:r>
            <a:r>
              <a:rPr lang="en-US" sz="2800" b="1" dirty="0" smtClean="0">
                <a:solidFill>
                  <a:schemeClr val="tx1"/>
                </a:solidFill>
                <a:hlinkClick r:id="rId2"/>
              </a:rPr>
              <a:t>https</a:t>
            </a:r>
            <a:r>
              <a:rPr lang="en-US" sz="2800" b="1" dirty="0">
                <a:solidFill>
                  <a:schemeClr val="tx1"/>
                </a:solidFill>
                <a:hlinkClick r:id="rId2"/>
              </a:rPr>
              <a:t>://mms.openmbee.org</a:t>
            </a:r>
            <a:endParaRPr lang="en-US" sz="2800" b="1" dirty="0">
              <a:solidFill>
                <a:schemeClr val="tx1"/>
              </a:solidFill>
            </a:endParaRPr>
          </a:p>
        </p:txBody>
      </p:sp>
    </p:spTree>
    <p:extLst>
      <p:ext uri="{BB962C8B-B14F-4D97-AF65-F5344CB8AC3E}">
        <p14:creationId xmlns:p14="http://schemas.microsoft.com/office/powerpoint/2010/main" val="1738992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13EC-9406-674B-9E76-12DDEB038364}"/>
              </a:ext>
            </a:extLst>
          </p:cNvPr>
          <p:cNvSpPr>
            <a:spLocks noGrp="1"/>
          </p:cNvSpPr>
          <p:nvPr>
            <p:ph type="ctrTitle"/>
          </p:nvPr>
        </p:nvSpPr>
        <p:spPr/>
        <p:txBody>
          <a:bodyPr/>
          <a:lstStyle/>
          <a:p>
            <a:r>
              <a:rPr lang="en-US" dirty="0"/>
              <a:t>Acknowledgements</a:t>
            </a:r>
          </a:p>
        </p:txBody>
      </p:sp>
      <p:sp>
        <p:nvSpPr>
          <p:cNvPr id="3" name="Text Placeholder 2">
            <a:extLst>
              <a:ext uri="{FF2B5EF4-FFF2-40B4-BE49-F238E27FC236}">
                <a16:creationId xmlns:a16="http://schemas.microsoft.com/office/drawing/2014/main" id="{62B50139-1398-A945-AD51-8152E1A07800}"/>
              </a:ext>
            </a:extLst>
          </p:cNvPr>
          <p:cNvSpPr>
            <a:spLocks noGrp="1"/>
          </p:cNvSpPr>
          <p:nvPr>
            <p:ph type="body" sz="quarter" idx="17"/>
          </p:nvPr>
        </p:nvSpPr>
        <p:spPr/>
        <p:txBody>
          <a:bodyPr>
            <a:normAutofit fontScale="62500" lnSpcReduction="20000"/>
          </a:bodyPr>
          <a:lstStyle/>
          <a:p>
            <a:pPr marL="0" indent="0" algn="just">
              <a:buNone/>
            </a:pPr>
            <a:r>
              <a:rPr lang="en-US" dirty="0"/>
              <a:t>This work was carried out at the Jet Propulsion Laboratory, California Institute of Technology, under a contract with the National Aeronautics and Space Administration.</a:t>
            </a:r>
          </a:p>
          <a:p>
            <a:pPr marL="0" indent="0" algn="just">
              <a:buNone/>
            </a:pPr>
            <a:endParaRPr lang="en-US" dirty="0">
              <a:cs typeface="Calibri"/>
            </a:endParaRPr>
          </a:p>
          <a:p>
            <a:pPr marL="0" indent="0" algn="just">
              <a:buNone/>
            </a:pPr>
            <a:r>
              <a:rPr lang="en-US" dirty="0">
                <a:cs typeface="Calibri"/>
              </a:rPr>
              <a:t>The TMT Project gratefully acknowledges the support of the TMT collaborating institutions.  They are the Association of Canadian Universities for Research in Astronomy (ACURA), the California Institute of Technology, the University of California, the National Astronomical Observatory of Japan, the National Astronomical Observatories of China and their consortium partners, and the Department of Science and Technology of India and their supported institutes. This work was supported as well by the Gordon and Betty Moore Foundation, the Canada Foundation for Innovation, the Ontario Ministry of Research and Innovation, the National Research Council of Canada, the Natural Sciences and Engineering Research Council of Canada, the British Columbia Knowledge Development Fund, the Association of Universities for Research in Astronomy (AURA) and the U.S. National Science Foundation.</a:t>
            </a:r>
            <a:endParaRPr lang="en-US" dirty="0"/>
          </a:p>
        </p:txBody>
      </p:sp>
    </p:spTree>
    <p:extLst>
      <p:ext uri="{BB962C8B-B14F-4D97-AF65-F5344CB8AC3E}">
        <p14:creationId xmlns:p14="http://schemas.microsoft.com/office/powerpoint/2010/main" val="3970576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82DB-787B-A54E-8947-89F8FEFB318F}"/>
              </a:ext>
            </a:extLst>
          </p:cNvPr>
          <p:cNvSpPr>
            <a:spLocks noGrp="1"/>
          </p:cNvSpPr>
          <p:nvPr>
            <p:ph type="ctrTitle"/>
          </p:nvPr>
        </p:nvSpPr>
        <p:spPr/>
        <p:txBody>
          <a:bodyPr/>
          <a:lstStyle/>
          <a:p>
            <a:r>
              <a:rPr lang="en-US" b="0" dirty="0">
                <a:latin typeface="Helvetica Light"/>
              </a:rPr>
              <a:t>NASA Jet Propulsion Laboratory (JPL)</a:t>
            </a:r>
          </a:p>
        </p:txBody>
      </p:sp>
      <p:sp>
        <p:nvSpPr>
          <p:cNvPr id="3" name="Text Placeholder 2">
            <a:extLst>
              <a:ext uri="{FF2B5EF4-FFF2-40B4-BE49-F238E27FC236}">
                <a16:creationId xmlns:a16="http://schemas.microsoft.com/office/drawing/2014/main" id="{33875DB6-3DFC-2B48-9A0B-7245F2714524}"/>
              </a:ext>
            </a:extLst>
          </p:cNvPr>
          <p:cNvSpPr>
            <a:spLocks noGrp="1"/>
          </p:cNvSpPr>
          <p:nvPr>
            <p:ph type="body" sz="quarter" idx="18"/>
          </p:nvPr>
        </p:nvSpPr>
        <p:spPr>
          <a:xfrm>
            <a:off x="4325112" y="1407693"/>
            <a:ext cx="4368666" cy="4815887"/>
          </a:xfrm>
        </p:spPr>
        <p:txBody>
          <a:bodyPr/>
          <a:lstStyle/>
          <a:p>
            <a:pPr marL="201168" indent="-201168"/>
            <a:r>
              <a:rPr lang="en-US" sz="2600" dirty="0"/>
              <a:t>Located in Pasadena, CA</a:t>
            </a:r>
          </a:p>
          <a:p>
            <a:pPr marL="201168" indent="-201168"/>
            <a:r>
              <a:rPr lang="en-US" sz="2600" dirty="0"/>
              <a:t>NASA-owned </a:t>
            </a:r>
            <a:r>
              <a:rPr lang="en-US" sz="2600" i="1" dirty="0"/>
              <a:t>”Federally-Funded Research and Development Center”</a:t>
            </a:r>
          </a:p>
          <a:p>
            <a:pPr marL="201168" indent="-201168"/>
            <a:r>
              <a:rPr lang="en-US" sz="2600" dirty="0"/>
              <a:t>University-operated</a:t>
            </a:r>
          </a:p>
          <a:p>
            <a:pPr marL="201168" indent="-201168"/>
            <a:r>
              <a:rPr lang="en-US" sz="2600" dirty="0"/>
              <a:t>~5,000 employees</a:t>
            </a:r>
          </a:p>
        </p:txBody>
      </p:sp>
      <p:pic>
        <p:nvPicPr>
          <p:cNvPr id="9" name="Content Placeholder 8">
            <a:extLst>
              <a:ext uri="{FF2B5EF4-FFF2-40B4-BE49-F238E27FC236}">
                <a16:creationId xmlns:a16="http://schemas.microsoft.com/office/drawing/2014/main" id="{CC17DAE5-3246-B44F-BF47-715B1BA289D3}"/>
              </a:ext>
            </a:extLst>
          </p:cNvPr>
          <p:cNvPicPr>
            <a:picLocks noGrp="1" noChangeAspect="1"/>
          </p:cNvPicPr>
          <p:nvPr>
            <p:ph sz="quarter" idx="20"/>
          </p:nvPr>
        </p:nvPicPr>
        <p:blipFill>
          <a:blip r:embed="rId2"/>
          <a:stretch>
            <a:fillRect/>
          </a:stretch>
        </p:blipFill>
        <p:spPr>
          <a:xfrm>
            <a:off x="434553" y="1409433"/>
            <a:ext cx="3777150" cy="3920069"/>
          </a:xfrm>
        </p:spPr>
      </p:pic>
      <p:pic>
        <p:nvPicPr>
          <p:cNvPr id="10" name="Picture 9">
            <a:extLst>
              <a:ext uri="{FF2B5EF4-FFF2-40B4-BE49-F238E27FC236}">
                <a16:creationId xmlns:a16="http://schemas.microsoft.com/office/drawing/2014/main" id="{31E3ECEF-4647-0F49-904B-CE91D7A6BC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3640" y="4184684"/>
            <a:ext cx="1065742" cy="841375"/>
          </a:xfrm>
          <a:prstGeom prst="rect">
            <a:avLst/>
          </a:prstGeom>
        </p:spPr>
      </p:pic>
      <p:pic>
        <p:nvPicPr>
          <p:cNvPr id="11" name="Picture 10">
            <a:extLst>
              <a:ext uri="{FF2B5EF4-FFF2-40B4-BE49-F238E27FC236}">
                <a16:creationId xmlns:a16="http://schemas.microsoft.com/office/drawing/2014/main" id="{725E72A5-FB80-7B41-9294-95C366DDF3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7313" y="4185033"/>
            <a:ext cx="840970" cy="841375"/>
          </a:xfrm>
          <a:prstGeom prst="rect">
            <a:avLst/>
          </a:prstGeom>
        </p:spPr>
      </p:pic>
      <p:pic>
        <p:nvPicPr>
          <p:cNvPr id="12" name="Picture 11">
            <a:extLst>
              <a:ext uri="{FF2B5EF4-FFF2-40B4-BE49-F238E27FC236}">
                <a16:creationId xmlns:a16="http://schemas.microsoft.com/office/drawing/2014/main" id="{348B1838-8321-9E43-BCB7-ABF03C041EB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74951" y="5902250"/>
            <a:ext cx="1254283" cy="372500"/>
          </a:xfrm>
          <a:prstGeom prst="rect">
            <a:avLst/>
          </a:prstGeom>
        </p:spPr>
      </p:pic>
      <p:cxnSp>
        <p:nvCxnSpPr>
          <p:cNvPr id="13" name="Straight Arrow Connector 12">
            <a:extLst>
              <a:ext uri="{FF2B5EF4-FFF2-40B4-BE49-F238E27FC236}">
                <a16:creationId xmlns:a16="http://schemas.microsoft.com/office/drawing/2014/main" id="{97C0823D-2646-E74D-B80C-D50D769E4241}"/>
              </a:ext>
            </a:extLst>
          </p:cNvPr>
          <p:cNvCxnSpPr/>
          <p:nvPr/>
        </p:nvCxnSpPr>
        <p:spPr>
          <a:xfrm>
            <a:off x="5703377" y="4755416"/>
            <a:ext cx="1197430" cy="0"/>
          </a:xfrm>
          <a:prstGeom prst="straightConnector1">
            <a:avLst/>
          </a:prstGeom>
          <a:ln w="38100"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EAABD3-E135-3942-8135-99924EEA402C}"/>
              </a:ext>
            </a:extLst>
          </p:cNvPr>
          <p:cNvCxnSpPr/>
          <p:nvPr/>
        </p:nvCxnSpPr>
        <p:spPr>
          <a:xfrm flipV="1">
            <a:off x="6635430" y="5045677"/>
            <a:ext cx="574766" cy="778643"/>
          </a:xfrm>
          <a:prstGeom prst="straightConnector1">
            <a:avLst/>
          </a:prstGeom>
          <a:ln w="38100"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4E20EA9-D66D-FC4D-BD6B-FDCACDFD5E43}"/>
              </a:ext>
            </a:extLst>
          </p:cNvPr>
          <p:cNvCxnSpPr>
            <a:cxnSpLocks/>
          </p:cNvCxnSpPr>
          <p:nvPr/>
        </p:nvCxnSpPr>
        <p:spPr>
          <a:xfrm flipH="1" flipV="1">
            <a:off x="5416975" y="5103379"/>
            <a:ext cx="504480" cy="720942"/>
          </a:xfrm>
          <a:prstGeom prst="straightConnector1">
            <a:avLst/>
          </a:prstGeom>
          <a:ln w="38100"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F84ED8A-14FB-984E-BB2A-E55E4C134D7B}"/>
              </a:ext>
            </a:extLst>
          </p:cNvPr>
          <p:cNvSpPr txBox="1"/>
          <p:nvPr/>
        </p:nvSpPr>
        <p:spPr>
          <a:xfrm>
            <a:off x="5621004" y="4115792"/>
            <a:ext cx="1362176" cy="523220"/>
          </a:xfrm>
          <a:prstGeom prst="rect">
            <a:avLst/>
          </a:prstGeom>
          <a:noFill/>
        </p:spPr>
        <p:txBody>
          <a:bodyPr wrap="square" rtlCol="0">
            <a:spAutoFit/>
          </a:bodyPr>
          <a:lstStyle/>
          <a:p>
            <a:pPr algn="ctr"/>
            <a:r>
              <a:rPr lang="en-US" sz="1400" dirty="0">
                <a:solidFill>
                  <a:schemeClr val="bg1"/>
                </a:solidFill>
                <a:latin typeface="Helvetica" pitchFamily="2" charset="0"/>
              </a:rPr>
              <a:t>Contract Negotiations</a:t>
            </a:r>
          </a:p>
        </p:txBody>
      </p:sp>
      <p:sp>
        <p:nvSpPr>
          <p:cNvPr id="17" name="TextBox 16">
            <a:extLst>
              <a:ext uri="{FF2B5EF4-FFF2-40B4-BE49-F238E27FC236}">
                <a16:creationId xmlns:a16="http://schemas.microsoft.com/office/drawing/2014/main" id="{A963261B-B43A-C741-8942-35B40A26EEC1}"/>
              </a:ext>
            </a:extLst>
          </p:cNvPr>
          <p:cNvSpPr txBox="1"/>
          <p:nvPr/>
        </p:nvSpPr>
        <p:spPr>
          <a:xfrm>
            <a:off x="4476825" y="5154549"/>
            <a:ext cx="1128969" cy="738664"/>
          </a:xfrm>
          <a:prstGeom prst="rect">
            <a:avLst/>
          </a:prstGeom>
          <a:noFill/>
        </p:spPr>
        <p:txBody>
          <a:bodyPr wrap="square" rtlCol="0">
            <a:spAutoFit/>
          </a:bodyPr>
          <a:lstStyle/>
          <a:p>
            <a:pPr algn="ctr"/>
            <a:r>
              <a:rPr lang="en-US" sz="1400" dirty="0">
                <a:solidFill>
                  <a:schemeClr val="bg1"/>
                </a:solidFill>
                <a:latin typeface="Helvetica" pitchFamily="2" charset="0"/>
              </a:rPr>
              <a:t>Program Direction &amp; Reporting</a:t>
            </a:r>
          </a:p>
        </p:txBody>
      </p:sp>
      <p:sp>
        <p:nvSpPr>
          <p:cNvPr id="18" name="TextBox 17">
            <a:extLst>
              <a:ext uri="{FF2B5EF4-FFF2-40B4-BE49-F238E27FC236}">
                <a16:creationId xmlns:a16="http://schemas.microsoft.com/office/drawing/2014/main" id="{42396651-4B18-7D4C-8B07-ACBAE93A4E8A}"/>
              </a:ext>
            </a:extLst>
          </p:cNvPr>
          <p:cNvSpPr txBox="1"/>
          <p:nvPr/>
        </p:nvSpPr>
        <p:spPr>
          <a:xfrm>
            <a:off x="7011518" y="5329502"/>
            <a:ext cx="1032561" cy="523220"/>
          </a:xfrm>
          <a:prstGeom prst="rect">
            <a:avLst/>
          </a:prstGeom>
          <a:noFill/>
        </p:spPr>
        <p:txBody>
          <a:bodyPr wrap="square" rtlCol="0">
            <a:spAutoFit/>
          </a:bodyPr>
          <a:lstStyle/>
          <a:p>
            <a:pPr algn="ctr"/>
            <a:r>
              <a:rPr lang="en-US" sz="1400" dirty="0">
                <a:solidFill>
                  <a:schemeClr val="bg1"/>
                </a:solidFill>
                <a:latin typeface="Helvetica" pitchFamily="2" charset="0"/>
              </a:rPr>
              <a:t>Funding &amp; Oversight</a:t>
            </a:r>
          </a:p>
        </p:txBody>
      </p:sp>
    </p:spTree>
    <p:extLst>
      <p:ext uri="{BB962C8B-B14F-4D97-AF65-F5344CB8AC3E}">
        <p14:creationId xmlns:p14="http://schemas.microsoft.com/office/powerpoint/2010/main" val="30589415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8D6A-E9A9-CA43-82F1-BDE7CA986D75}"/>
              </a:ext>
            </a:extLst>
          </p:cNvPr>
          <p:cNvSpPr>
            <a:spLocks noGrp="1"/>
          </p:cNvSpPr>
          <p:nvPr>
            <p:ph type="ctrTitle"/>
          </p:nvPr>
        </p:nvSpPr>
        <p:spPr/>
        <p:txBody>
          <a:bodyPr/>
          <a:lstStyle/>
          <a:p>
            <a:r>
              <a:rPr lang="en-US" dirty="0"/>
              <a:t>References</a:t>
            </a:r>
          </a:p>
        </p:txBody>
      </p:sp>
      <p:sp>
        <p:nvSpPr>
          <p:cNvPr id="3" name="Text Placeholder 2">
            <a:extLst>
              <a:ext uri="{FF2B5EF4-FFF2-40B4-BE49-F238E27FC236}">
                <a16:creationId xmlns:a16="http://schemas.microsoft.com/office/drawing/2014/main" id="{4290A49A-BF42-8E45-8591-57529CD4E7AC}"/>
              </a:ext>
            </a:extLst>
          </p:cNvPr>
          <p:cNvSpPr>
            <a:spLocks noGrp="1"/>
          </p:cNvSpPr>
          <p:nvPr>
            <p:ph type="body" sz="quarter" idx="17"/>
          </p:nvPr>
        </p:nvSpPr>
        <p:spPr/>
        <p:txBody>
          <a:bodyPr>
            <a:normAutofit fontScale="77500" lnSpcReduction="20000"/>
          </a:bodyPr>
          <a:lstStyle/>
          <a:p>
            <a:r>
              <a:rPr lang="en-US" altLang="en-US" sz="1800" dirty="0" err="1"/>
              <a:t>OpenSE</a:t>
            </a:r>
            <a:r>
              <a:rPr lang="en-US" altLang="en-US" sz="1800" dirty="0"/>
              <a:t> Cookbook: </a:t>
            </a:r>
            <a:r>
              <a:rPr lang="en-US" altLang="en-US" sz="1800" dirty="0">
                <a:hlinkClick r:id="rId3"/>
              </a:rPr>
              <a:t>https://mms.openmbee.org/alfresco/mmsapp/mms.html#/projects/PROJECT-ID_2_2_17_7_33_25_AM_3ccfaf88_159fe0d7ba9__7d4e_cae_tw_jpl_nasa_gov_127_0_0_1/master/document/_18_5_2_e64033a_1513276256458_934885_22190</a:t>
            </a:r>
            <a:endParaRPr lang="en-US" altLang="en-US" sz="1800" dirty="0"/>
          </a:p>
          <a:p>
            <a:r>
              <a:rPr lang="en-US" altLang="en-US" sz="1800" dirty="0" smtClean="0"/>
              <a:t>INCOSE </a:t>
            </a:r>
            <a:r>
              <a:rPr lang="en-US" altLang="en-US" sz="1800" dirty="0"/>
              <a:t>SE2 Cookbook: </a:t>
            </a:r>
            <a:r>
              <a:rPr lang="en-US" altLang="en-US" sz="1800" dirty="0">
                <a:hlinkClick r:id="rId4"/>
              </a:rPr>
              <a:t>https://</a:t>
            </a:r>
            <a:r>
              <a:rPr lang="en-US" altLang="en-US" sz="1800" dirty="0" smtClean="0">
                <a:hlinkClick r:id="rId4"/>
              </a:rPr>
              <a:t>mbse.gfse.de/documents/faq.html</a:t>
            </a:r>
            <a:endParaRPr lang="en-US" altLang="en-US" sz="1800" dirty="0" smtClean="0"/>
          </a:p>
          <a:p>
            <a:r>
              <a:rPr lang="en-US" altLang="en-US" sz="1800" dirty="0" smtClean="0"/>
              <a:t>Karban</a:t>
            </a:r>
            <a:r>
              <a:rPr lang="en-US" altLang="en-US" sz="1800" dirty="0"/>
              <a:t>, R., </a:t>
            </a:r>
            <a:r>
              <a:rPr lang="en-US" altLang="en-US" sz="1800" dirty="0" err="1"/>
              <a:t>Jankevičius</a:t>
            </a:r>
            <a:r>
              <a:rPr lang="en-US" altLang="en-US" sz="1800" dirty="0"/>
              <a:t>, N., Elaasar, M. “ESEM: Automated Systems Analysis using Executable </a:t>
            </a:r>
            <a:r>
              <a:rPr lang="en-US" altLang="en-US" sz="1800" dirty="0" err="1"/>
              <a:t>SysML</a:t>
            </a:r>
            <a:r>
              <a:rPr lang="en-US" altLang="en-US" sz="1800" dirty="0"/>
              <a:t> Modeling Patterns”, (to appear in the proceedings of INCOSE International Symposium (IS), Edinburgh, Scotland, 2016.)</a:t>
            </a:r>
          </a:p>
          <a:p>
            <a:r>
              <a:rPr lang="en-US" sz="1800" dirty="0" err="1"/>
              <a:t>Karban</a:t>
            </a:r>
            <a:r>
              <a:rPr lang="en-US" sz="1800" dirty="0"/>
              <a:t> R., </a:t>
            </a:r>
            <a:r>
              <a:rPr lang="en-US" sz="1800" dirty="0" err="1"/>
              <a:t>Dekens</a:t>
            </a:r>
            <a:r>
              <a:rPr lang="en-US" sz="1800" dirty="0"/>
              <a:t> F., </a:t>
            </a:r>
            <a:r>
              <a:rPr lang="en-US" sz="1800" dirty="0" err="1"/>
              <a:t>Herzig</a:t>
            </a:r>
            <a:r>
              <a:rPr lang="en-US" sz="1800" dirty="0"/>
              <a:t> S., </a:t>
            </a:r>
            <a:r>
              <a:rPr lang="en-US" sz="1800" dirty="0" err="1"/>
              <a:t>Elaasar</a:t>
            </a:r>
            <a:r>
              <a:rPr lang="en-US" sz="1800" dirty="0"/>
              <a:t> M, </a:t>
            </a:r>
            <a:r>
              <a:rPr lang="en-US" sz="1800" dirty="0" err="1"/>
              <a:t>Jankevičius</a:t>
            </a:r>
            <a:r>
              <a:rPr lang="en-US" sz="1800" dirty="0"/>
              <a:t> N., “Creating systems engineering products with executable models in a model-based engineering environment”, SPIE, Edinburgh, Scotland, 2016</a:t>
            </a:r>
            <a:endParaRPr lang="en-US" altLang="en-US" sz="1800" dirty="0"/>
          </a:p>
          <a:p>
            <a:r>
              <a:rPr lang="en-US" altLang="en-US" sz="1800" dirty="0" err="1"/>
              <a:t>Karban</a:t>
            </a:r>
            <a:r>
              <a:rPr lang="en-US" altLang="en-US" sz="1800" dirty="0"/>
              <a:t>, R., “Using Executable </a:t>
            </a:r>
            <a:r>
              <a:rPr lang="en-US" altLang="en-US" sz="1800" dirty="0" err="1"/>
              <a:t>SysML</a:t>
            </a:r>
            <a:r>
              <a:rPr lang="en-US" altLang="en-US" sz="1800" dirty="0"/>
              <a:t> Models to Generate Systems Engineering Products”, </a:t>
            </a:r>
            <a:r>
              <a:rPr lang="en-US" altLang="en-US" sz="1800" dirty="0" err="1"/>
              <a:t>NoMagic</a:t>
            </a:r>
            <a:r>
              <a:rPr lang="en-US" altLang="en-US" sz="1800" dirty="0"/>
              <a:t> World Symposium, Allen, TX, 2016</a:t>
            </a:r>
          </a:p>
          <a:p>
            <a:r>
              <a:rPr lang="en-US" altLang="en-US" sz="1800" dirty="0">
                <a:cs typeface="Arial" panose="020B0604020202020204" pitchFamily="34" charset="0"/>
              </a:rPr>
              <a:t>Open Source TMT model: </a:t>
            </a:r>
            <a:r>
              <a:rPr lang="en-US" sz="1800" dirty="0">
                <a:hlinkClick r:id="rId5"/>
              </a:rPr>
              <a:t>https://github.com/Open-MBEE/TMT-SysML-Model</a:t>
            </a:r>
            <a:endParaRPr lang="en-US" sz="1800" dirty="0"/>
          </a:p>
          <a:p>
            <a:r>
              <a:rPr lang="en-US" altLang="en-US" sz="1800" dirty="0">
                <a:cs typeface="Arial" panose="020B0604020202020204" pitchFamily="34" charset="0"/>
              </a:rPr>
              <a:t>Open Source Engineering Environment: </a:t>
            </a:r>
            <a:r>
              <a:rPr lang="en-US" altLang="en-US" sz="1800" dirty="0">
                <a:cs typeface="Arial" panose="020B0604020202020204" pitchFamily="34" charset="0"/>
                <a:hlinkClick r:id="rId6"/>
              </a:rPr>
              <a:t>https://www.openmbee.org</a:t>
            </a:r>
            <a:endParaRPr lang="en-US" altLang="en-US" sz="1800" dirty="0">
              <a:cs typeface="Arial" panose="020B0604020202020204" pitchFamily="34" charset="0"/>
            </a:endParaRPr>
          </a:p>
          <a:p>
            <a:r>
              <a:rPr lang="en-US" altLang="en-US" sz="1800" dirty="0" err="1">
                <a:cs typeface="Arial" panose="020B0604020202020204" pitchFamily="34" charset="0"/>
              </a:rPr>
              <a:t>Docgen</a:t>
            </a:r>
            <a:r>
              <a:rPr lang="en-US" altLang="en-US" sz="1800" dirty="0">
                <a:cs typeface="Arial" panose="020B0604020202020204" pitchFamily="34" charset="0"/>
              </a:rPr>
              <a:t>, </a:t>
            </a:r>
            <a:r>
              <a:rPr lang="en-US" altLang="en-US" sz="1800" dirty="0" err="1" smtClean="0">
                <a:cs typeface="Arial" panose="020B0604020202020204" pitchFamily="34" charset="0"/>
              </a:rPr>
              <a:t>ViewEditor</a:t>
            </a:r>
            <a:r>
              <a:rPr lang="en-US" altLang="en-US" sz="1800" dirty="0" smtClean="0">
                <a:cs typeface="Arial" panose="020B0604020202020204" pitchFamily="34" charset="0"/>
              </a:rPr>
              <a:t>, MMS: </a:t>
            </a:r>
            <a:r>
              <a:rPr lang="en-US" altLang="en-US" sz="1800" dirty="0">
                <a:cs typeface="Arial" panose="020B0604020202020204" pitchFamily="34" charset="0"/>
                <a:hlinkClick r:id="rId7"/>
              </a:rPr>
              <a:t>https://</a:t>
            </a:r>
            <a:r>
              <a:rPr lang="en-US" altLang="en-US" sz="1800" dirty="0" smtClean="0">
                <a:cs typeface="Arial" panose="020B0604020202020204" pitchFamily="34" charset="0"/>
                <a:hlinkClick r:id="rId7"/>
              </a:rPr>
              <a:t>github.com/Open-MBEE/open-mbee.github.io/wiki/OpenMBEE-documentation</a:t>
            </a:r>
            <a:endParaRPr lang="en-US" altLang="en-US" sz="1800" dirty="0">
              <a:cs typeface="Arial" panose="020B0604020202020204" pitchFamily="34" charset="0"/>
            </a:endParaRPr>
          </a:p>
          <a:p>
            <a:r>
              <a:rPr lang="en-US" altLang="en-US" sz="1800" dirty="0" smtClean="0">
                <a:cs typeface="Arial" panose="020B0604020202020204" pitchFamily="34" charset="0"/>
              </a:rPr>
              <a:t>JPL </a:t>
            </a:r>
            <a:r>
              <a:rPr lang="en-US" altLang="en-US" sz="1800" dirty="0">
                <a:cs typeface="Arial" panose="020B0604020202020204" pitchFamily="34" charset="0"/>
              </a:rPr>
              <a:t>Model-Based Systems Engineering Case Study: </a:t>
            </a:r>
            <a:r>
              <a:rPr lang="en-US" altLang="en-US" sz="1800" dirty="0">
                <a:cs typeface="Arial" panose="020B0604020202020204" pitchFamily="34" charset="0"/>
                <a:hlinkClick r:id="rId8"/>
              </a:rPr>
              <a:t>http://omgwiki.org/MBSE/lib/exe/fetch.php?media=mbse:incose_mbse_iw_2017:iw_2017_open_mbee.pdf</a:t>
            </a:r>
            <a:endParaRPr lang="en-US" altLang="en-US" sz="1800" dirty="0">
              <a:cs typeface="Arial" panose="020B0604020202020204" pitchFamily="34" charset="0"/>
            </a:endParaRPr>
          </a:p>
          <a:p>
            <a:r>
              <a:rPr lang="en-US" altLang="en-US" sz="1800" dirty="0"/>
              <a:t>A Practical Guide to </a:t>
            </a:r>
            <a:r>
              <a:rPr lang="en-US" altLang="en-US" sz="1800" dirty="0" err="1"/>
              <a:t>SysML</a:t>
            </a:r>
            <a:r>
              <a:rPr lang="en-US" altLang="en-US" sz="1800" dirty="0"/>
              <a:t>, 3</a:t>
            </a:r>
            <a:r>
              <a:rPr lang="en-US" altLang="en-US" sz="1800" baseline="30000" dirty="0"/>
              <a:t>rd</a:t>
            </a:r>
            <a:r>
              <a:rPr lang="en-US" altLang="en-US" sz="1800" dirty="0"/>
              <a:t> Edition, Chapter 17 by </a:t>
            </a:r>
            <a:r>
              <a:rPr lang="en-US" altLang="en-US" sz="1800" dirty="0" err="1"/>
              <a:t>Friedenthal</a:t>
            </a:r>
            <a:r>
              <a:rPr lang="en-US" altLang="en-US" sz="1800" dirty="0"/>
              <a:t>, Moore, and Steiner</a:t>
            </a:r>
          </a:p>
          <a:p>
            <a:r>
              <a:rPr lang="en-US" altLang="en-US" sz="1800" dirty="0" smtClean="0">
                <a:hlinkClick r:id="rId9"/>
              </a:rPr>
              <a:t>https</a:t>
            </a:r>
            <a:r>
              <a:rPr lang="en-US" altLang="en-US" sz="1800" dirty="0">
                <a:hlinkClick r:id="rId9"/>
              </a:rPr>
              <a:t>://www.jpl.nasa.gov/spaceimages/</a:t>
            </a:r>
            <a:r>
              <a:rPr lang="en-US" altLang="en-US" sz="1800" dirty="0"/>
              <a:t> </a:t>
            </a:r>
            <a:endParaRPr lang="en-US" altLang="en-US" sz="1800" dirty="0" smtClean="0"/>
          </a:p>
          <a:p>
            <a:r>
              <a:rPr lang="en-US" altLang="en-US" sz="1800" dirty="0" smtClean="0"/>
              <a:t>INCOSE Telescope Challenge Team</a:t>
            </a:r>
            <a:r>
              <a:rPr lang="en-US" altLang="en-US" sz="1800" dirty="0"/>
              <a:t>, </a:t>
            </a:r>
            <a:r>
              <a:rPr lang="en-US" altLang="en-US" sz="1800" dirty="0">
                <a:hlinkClick r:id="rId10"/>
              </a:rPr>
              <a:t>http://</a:t>
            </a:r>
            <a:r>
              <a:rPr lang="en-US" altLang="en-US" sz="1800" dirty="0" smtClean="0">
                <a:hlinkClick r:id="rId10"/>
              </a:rPr>
              <a:t>omgwiki.org/MBSE/doku.php?id=mbse:telescope</a:t>
            </a:r>
            <a:endParaRPr lang="en-US" altLang="en-US" sz="1800" dirty="0" smtClean="0"/>
          </a:p>
          <a:p>
            <a:pPr marL="0" indent="0">
              <a:buNone/>
            </a:pPr>
            <a:endParaRPr lang="en-US" altLang="en-US" sz="1800" dirty="0" smtClean="0"/>
          </a:p>
        </p:txBody>
      </p:sp>
    </p:spTree>
    <p:extLst>
      <p:ext uri="{BB962C8B-B14F-4D97-AF65-F5344CB8AC3E}">
        <p14:creationId xmlns:p14="http://schemas.microsoft.com/office/powerpoint/2010/main" val="3471278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5B47C-9DC3-8047-B2FE-A104A3484096}"/>
              </a:ext>
            </a:extLst>
          </p:cNvPr>
          <p:cNvPicPr>
            <a:picLocks noChangeAspect="1"/>
          </p:cNvPicPr>
          <p:nvPr/>
        </p:nvPicPr>
        <p:blipFill rotWithShape="1">
          <a:blip r:embed="rId2"/>
          <a:srcRect r="24988"/>
          <a:stretch/>
        </p:blipFill>
        <p:spPr>
          <a:xfrm>
            <a:off x="-1" y="0"/>
            <a:ext cx="9144001" cy="6858000"/>
          </a:xfrm>
          <a:prstGeom prst="rect">
            <a:avLst/>
          </a:prstGeom>
        </p:spPr>
      </p:pic>
      <p:sp>
        <p:nvSpPr>
          <p:cNvPr id="2" name="Text Placeholder 1"/>
          <p:cNvSpPr>
            <a:spLocks noGrp="1"/>
          </p:cNvSpPr>
          <p:nvPr>
            <p:ph type="body" sz="quarter" idx="3"/>
          </p:nvPr>
        </p:nvSpPr>
        <p:spPr>
          <a:xfrm>
            <a:off x="-1" y="1527231"/>
            <a:ext cx="9144000" cy="867834"/>
          </a:xfrm>
        </p:spPr>
        <p:txBody>
          <a:bodyPr/>
          <a:lstStyle/>
          <a:p>
            <a:r>
              <a:rPr lang="en-US" b="1" dirty="0">
                <a:solidFill>
                  <a:srgbClr val="FF0000"/>
                </a:solidFill>
                <a:latin typeface="Helvetica" pitchFamily="2" charset="0"/>
              </a:rPr>
              <a:t>BACKUP SLIDES</a:t>
            </a:r>
          </a:p>
        </p:txBody>
      </p:sp>
    </p:spTree>
    <p:extLst>
      <p:ext uri="{BB962C8B-B14F-4D97-AF65-F5344CB8AC3E}">
        <p14:creationId xmlns:p14="http://schemas.microsoft.com/office/powerpoint/2010/main" val="2048302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533400"/>
            <a:ext cx="9144000" cy="642938"/>
          </a:xfrm>
        </p:spPr>
        <p:txBody>
          <a:bodyPr/>
          <a:lstStyle/>
          <a:p>
            <a:pPr algn="l">
              <a:defRPr/>
            </a:pPr>
            <a:r>
              <a:rPr lang="en-US" sz="2800" dirty="0">
                <a:solidFill>
                  <a:schemeClr val="bg1"/>
                </a:solidFill>
                <a:latin typeface="Helvetica Light"/>
                <a:cs typeface="+mn-cs"/>
              </a:rPr>
              <a:t>Who</a:t>
            </a:r>
            <a:r>
              <a:rPr lang="en-US" sz="2800" dirty="0">
                <a:solidFill>
                  <a:schemeClr val="bg1"/>
                </a:solidFill>
                <a:latin typeface="Helvetica Light"/>
              </a:rPr>
              <a:t> </a:t>
            </a:r>
            <a:r>
              <a:rPr lang="en-US" sz="2800" dirty="0">
                <a:solidFill>
                  <a:schemeClr val="bg1"/>
                </a:solidFill>
                <a:latin typeface="Helvetica Light"/>
                <a:cs typeface="+mn-cs"/>
              </a:rPr>
              <a:t>is</a:t>
            </a:r>
            <a:r>
              <a:rPr lang="en-US" sz="2800" dirty="0">
                <a:solidFill>
                  <a:schemeClr val="bg1"/>
                </a:solidFill>
                <a:latin typeface="Helvetica Light"/>
              </a:rPr>
              <a:t> </a:t>
            </a:r>
            <a:r>
              <a:rPr lang="en-US" sz="2800" dirty="0">
                <a:solidFill>
                  <a:schemeClr val="bg1"/>
                </a:solidFill>
                <a:latin typeface="Helvetica Light"/>
                <a:cs typeface="+mn-cs"/>
              </a:rPr>
              <a:t>Robert</a:t>
            </a:r>
            <a:r>
              <a:rPr lang="en-US" sz="2800" dirty="0">
                <a:solidFill>
                  <a:schemeClr val="bg1"/>
                </a:solidFill>
                <a:latin typeface="Helvetica Light"/>
              </a:rPr>
              <a:t>?</a:t>
            </a:r>
          </a:p>
        </p:txBody>
      </p:sp>
      <p:pic>
        <p:nvPicPr>
          <p:cNvPr id="6147" name="Picture 2" descr="D:\home\rkarban\Bilder\Paranal\Dec2003\IMGP05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371600"/>
            <a:ext cx="3635375" cy="4846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bwMode="auto">
          <a:xfrm>
            <a:off x="4121150" y="1447800"/>
            <a:ext cx="4883150" cy="2800767"/>
          </a:xfrm>
          <a:prstGeom prst="rect">
            <a:avLst/>
          </a:prstGeom>
          <a:noFill/>
          <a:ln w="9525">
            <a:noFill/>
            <a:miter lim="800000"/>
            <a:headEnd/>
            <a:tailEnd/>
          </a:ln>
          <a:effectLst/>
        </p:spPr>
        <p:txBody>
          <a:bodyPr>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CAE Project Systems Engineer</a:t>
            </a:r>
            <a:b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b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at NASA’s JPL - USA</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Member of INCOSE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Co-Chair of the OMG SysML Revision Task Force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Formerly Control System/Software Engineer and Architect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European Southern Observatory – Germany, Chile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CERN – Switzerland/France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Siemens Healthcare - Austria</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HelveticaNeueLT Com 65 Md" pitchFamily="34" charset="0"/>
                <a:ea typeface="+mn-ea"/>
                <a:cs typeface="+mn-cs"/>
              </a:rPr>
              <a:t>M.Sc. Computer Science (Austria)</a:t>
            </a:r>
          </a:p>
        </p:txBody>
      </p:sp>
      <p:sp>
        <p:nvSpPr>
          <p:cNvPr id="6149" name="AutoShape 8" descr="Bildergebnis für cern"/>
          <p:cNvSpPr>
            <a:spLocks noChangeAspect="1" noChangeArrowheads="1"/>
          </p:cNvSpPr>
          <p:nvPr/>
        </p:nvSpPr>
        <p:spPr bwMode="auto">
          <a:xfrm>
            <a:off x="155575" y="-731838"/>
            <a:ext cx="1524000" cy="1524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50" name="AutoShape 10" descr="Bildergebnis für cern"/>
          <p:cNvSpPr>
            <a:spLocks noChangeAspect="1" noChangeArrowheads="1"/>
          </p:cNvSpPr>
          <p:nvPr/>
        </p:nvSpPr>
        <p:spPr bwMode="auto">
          <a:xfrm>
            <a:off x="155575" y="-731838"/>
            <a:ext cx="1524000" cy="1524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51" name="AutoShape 12" descr="data:image/jpeg;base64,/9j/4AAQSkZJRgABAQAAAQABAAD/2wCEAAkGBwgHBgkIBwgKCgkLDRYPDQwMDRsUFRAWIB0iIiAdHx8kKDQsJCYxJx8fLT0tMTU3Ojo6Iys/RD84QzQ5OjcBCgoKDQwNGg8PGjclHyU3Nzc3Nzc3Nzc3Nzc3Nzc3Nzc3Nzc3Nzc3Nzc3Nzc3Nzc3Nzc3Nzc3Nzc3Nzc3Nzc3N//AABEIAKAAoAMBIgACEQEDEQH/xAAbAAEAAgMBAQAAAAAAAAAAAAAAAQYDBAUCB//EAEsQAAEDAwEEBgYFBwgLAQAAAAECAwQABREGEiExQQciUWFxgRMUUpGhwRUjMrHRF0JDYpKy8CVUY3KChKLhJCYzNFNkc5TC8fIW/8QAGQEAAwEBAQAAAAAAAAAAAAAAAAECAwQF/8QAJxEAAgIBAwMEAgMAAAAAAAAAAAECESEDEkEiMVEEEzJSQqEjYXH/2gAMAwEAAhEDEQA/AKLSlK9s8cUpSgBSgpQApSlACoqaGgBSlKAFKUoAUpSgBSlKAFKUoAUpSgBSlKAFKlKSogJSVEnAAGSTVti6NRBiJn6tuDdoiq3pZV1n3O4J5ffUynGPccYyk8FSxigG1uG891WlWqtKWo7Fh0yZq08JVycznvCd+PhWFXSbfwcRItpio5BuHkj3msvf+sTRaK5ZXfRr9hXupsK9lXuq0xelXUbKh6wxbH08x6uUE+YPyqwROlaFNbDVwjPWpz+cRW0Po80qTn3Un6iS/EpaEX+R822Veyr3VGyr2Ve419Hut21pGhG5We5W282wfp4kNBWj+ujiOVVr8pepyAQ/CIP/ACSMUL1DfH7B6CXdld2T2H3GmKsf5SdTn9LAP9yTUflG1KeK7ef7kn8ar35fUn2Y/YrtR7qsg6RNQniLb/2Kfxqfyh38/o7WfGCn8aPffj9h7S8lb3dtPOrIekG+82LQrxgD8a5N7v02+OMLnNQ2yyFBIisejBzjjvOeHxNNatvKJekkrTNClM0rW7IFKUoAV7ZacfdQ0yhS3HFBKEJGSongAK8Yq42JTelNOOapkNpVcJJUxamljcDv2nCOz8O+pnNQjY4RcnRmkPQOj1hKQ21N1Q4jJ2us3CBG7xV/HCqDPnTLpLXMuMlyTIXxccOfIdg7hurG687IfcffcU484orWtRyVKPE1A41yd3b7nQ3il2IAFTgDea3LTbJl3ntwbcwp+Q5wSnkO0nkO+rgtvTmieo623fb+jepJP+jRlfM/HwocuBqGCt2bSt8vmF2y3PONHg8rqN/tH5Zrtno8kRh/K1/skBXNCnytX3CuVe9WX29nE6e4GTwjs/VtgeA4+ZriJbSknCQM91LqY+ngv1k0+q0TUybDrqzIk+yVEJc7lDO8Vtav0dNubYuVstLBlq3v/RklLjLx5qCTgpPhnNfOMA7iBvrNBkv26Ql+E64ysEE+icKNruJFLY+9lblVUeHmHor62JLS2XkfabcSUqHka84r6nd71Gk2C3XC8RPpmxyvq1rcAEqC7zG2MA88Hdw4nIqp37SqY8AXnT8r6RsqjvdA+sY7nE8vHFCn5E4eCsgVmiM+nmRmB+meQ3+0oD51irr6RZ9Z1VaGfalt/A5+VaPCZGLPesbbEtGpptvt4X6uwUpG2raOdkE7/E1xq7OsXhI1beHRwMtYHkcfKuOKS+KG0kyRXqvNK1hOsGcoXk9UpStzE2rZCcuVyiwWc7cl1LYxyycZ92a6XSXcUStSm3RTiDam0xWU8sgDaPv3eVdLouYS5qxD6wCmKw49v5EDHzqlMCRerokNArkzpHUB9pav865tZ3OvBtpprTvyYcgDJ3eO6pSQRuORV01C/B0fL+hrLEivzmED1u4SWUuLKyM7KAdyQMjlXGl6icn29+Ncrfb33lgeilojpada3796QM7t3nWabeUXtSw2bFr1U9aNOSLbbI6Y0uS4fTT0q+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jeTwI+H7NcGwXu4aYuanGgDglqXFX9h0A4Ukjt476x6XmKt+prTKTnqS2wrHsqUEn4E11+lC3C261nJQnDcgJkIwN3WGFfEH30Ut7XkLe21wNX2SG1Hj3+wErs044Cf5s7zbPduOOzh2VHRoyHtc2rPBClue5Cqz9H01l9+Tpq5H+T7sgoTk/7N7HVUOwn8KzdH0N+26uuKZQCXrdBk+kI4AjAz51LdRcWNK2mVKc6ZFwlvni7IcX71E1iAry1ktpJ4lIzXqtSBU0pTAmlKV0nMXPouBVdrm0Ptu2x5KfHdVN0lPbtd7tVweH1TDza19yeZ8hv8qsvRvKETWUAL+xIKmT/aT+OKrV8tyrVfLhb1jHq8haB4Zyn4EVy6q/kafJvpv+Nf0zv9J1udhasly8FcWeUyGHx9hYIG4HhkEfdVXbbccDhbQpYbTtObKc7I7T2CuvbtT3eBD9QQ81Ig8oktlLzY8Ad48jXidqG4TIa4WYseG5vXHhx0soWe/G8+ZqI7kqLe15LfqW+3Cy6Y0emC6ygOW8lQdYQ4d2z7QOOPKqrbp7911dbZcpSFvOTWNooQEDctPIbq2G9a35uLHjB+KpqMgNtJchtr2UjvIJrXmamus2XClSHWPSwnPSMFuMhASrIO8Ab/sjjUqLSoqUldl5kXpUjV+obA5IagSZEgog3BtpCFtuYThClAZIV28e/hVW0lDlQukS3Rp6FplNTMOheSc4Jzv4545rgXGdJudxfuExYVJfWFrWkbOVAAAgDhwFdKRqq8SbnEuT77K5kQYZf9AkKxjHW3dbzoUGlQOabs2NL6jc07c5TD7frNrkOrRMiK3hYyRkA8/vqx6isMO06LukuzyUyLXcJUZ2MQclABVlJ8Mjv91fPnnVPPOPOY23FqWogYyScn762WrlMbtT9rS9mE+4l1TRGcLTwI7O/tpuGbQlPFMwwElVwhpHEyGgPHbFfSOmlpuQu33Fkb2nXYjniMKHzqoaDt5uOr7W0QNhp4PudwR1vvAqwXGaNRaa1ZskqVFuaZrXc2Ts/cDSn80OHwZQ2nXY7iHo6ih1pQW2RyUDkfGvrN0bbSvUGpI6Qlm4afQ4Mf8AEUSD9ya+SAcq+oSZaR0JMuE/WKCYgP6oexj3CnqLsGm+58xFTTFBWtECppSmIUpSug5zNEfVElMyUfbYdQ6nxSQflV36YbOFvw9TwxmPNbQh4jgleOofMbvIVQhxr6XbL3FXoe2i9o9La1LVbJxO/wBEOLTvdjcPPurn9QqqSN/T07iz5fEcQ1LYcdALaHUKWCNxSFAn4VZOkiCzbtZTmYzSG2VJbdbQhOAApI4DxBrmap05K09cDEfPpYzqdqNJSOq+gjiD29oqwa7P0tZNPakRvU/G9Ukkb8OIzx/xVjeU0aVhplMpSpqyRU0oKBipqcVYdHaZcv8ALU9IV6C1RevLkq3BKRvKQe0/Ab+yk3WWCVnU09/q5o+4X9w7Eu4pMO3jdwOdpfw/w99anRoEu3abaFD6u4292Pj9YDKfnWprO+ovlzQmG2GrZDT6CE0ncA2MdbHLOB5AVp6Xmm26jtk3gluSja346pOD8Camri2yr6kkcsJUnquDCxuUOw86vF9dMbou07CJwZT7kgp7sqx8VCuHq21uxtYXK3RkErXKwwnHEuYKf3q6nSQ621d4lnjEGPaYiI+72+Kv/GqfU4krFlSqaUrQkUqRSgCKUpXQc4q2aOQbpZtQ2BW9ciL6zHH9K2c7vhVTrs6NuX0Tqa3S1HDYeDbn9VXVP31GorgxwdTRl05qiOm2CyaljLn2dRy2QcuxD7SDxwOz/wBVaoljS1pa426PIN4sMtXposuInbciOj20DfjcM7PfuFUXVtr+h9TXKAAQht8lsfqK6w+BrVtdzn2mT6xa5bsV3mW1Y2vEcD51xuF5idalTpmqUkK2VAhadxBGN/nU19Ps1z//AFttdcuFptV4mxxl2PsmPJI9pBGQr4VXlS9ArWoSLJfIrgUQptEgHZPMdZWaanmmgcOUyo/cK9obW4oIbQtazwShJUT5CrX9IaCYO21YbvKI5PytkeeFVvWzVNynTUWrRVkgWx54HC0IC1hPMlRGABzODTcmuBJLyTpjo3mTpDK7+4IDByr1Yn69xI7vzR3mseutSxFsJ03ppKWLPH6rpb3CQod/NORx/OPx9asv6bfGesdpmuzH3cfSV0WrK31c0JPJI7Bu4jtNUfgMDhUxTk90i5NJbUOzhUKBKVbJwcceyvXhXc0tpqRfpC1qWI1uj9aVMXuS2kbyAeBV91avCtmVWXaW7bmbrB1lOUlQFoQ80zje6+OoPMZH8CvmUh96XJelSlbT7yytxXaonJq56jVAuGhmnrRtmNa7othv0n2g0venv4kVSBUaS5L1HmhSlTWxmKippQIilKVuYCnjnypSgR0tU3lV/nMTHYyWnURksuKSva9KU8Fd1cispGaxqGKwlDb2N4z3dzLDlSIMpuVDdWy+0cocQcFNXE3iw6sSlGpU/Rl2xspucdP1bn/UT/HiKpIFZ4kaRNlNRIbSnX3lBCEJ4qNZNJ5NU2jvXLQ94hSojUYxpzMxzYjPRnQQvvI4gAbyd4Fb96nxdHW9dgssgG5O7rjcRuz/AETZ5AcyOztO73NkMaHtzlotbqXb4+nZnTGzujA/o2+w9p8+zGrb+kC+worUQJt78dpOyht6KDgeRFQt8v8ACntiU8ONJwApAHADIrq2yx3a6rAt9tkv5/OSghPvO6rH+Ui8I/3e32ZlR/PREOf3q59x1vqS4pKH7o422RgojgNDHlv+Nadfgjp82dFGk7XYEpkazuTaV8U22Gvbdc7ieXljxrm6k1S9d2EW+HHRb7QyR6KG1uHio8zVfOVKKlHKjvKicknvNMUKGblkTlikW3RmbhYNT2cb1ORBKaT+sg//ADVSSQRkcDVl6OJaYmsoIX9iTtx1g9ih+IFcO5Q1W64yoKsj1d5bYz2A4FOOJNA8xTNapqMUrQgmoxU4pToVkUpStTIUpSgBQ76UoAlph2Q82xHbU684oJQhAyVHsFXR1xnQUJUWOpDuppTf17w3pgoP5qe1R/jlWjYr1btOWtyXCHrF/eGw2txBCIiTxI9pVVhxxx5xbry1OOLUVLWo5KieJPfXJONyrg6oSqN8kKKlqKlqKlqOVKPEntoKUqkSKmgpQMUpSmIyRpS4MlmW39qO4l0f2SD8qs3SZFQxq+Q+0D6Ka03JQeR2hg/u/GqrjjVi1Ld4l2s9h2FrVPhxjHkBSdxA4HPP/Ok/kmJPDRXaClSa1IsilRU0UJsUpStCBSlKAFKUoAgilTSplGy4yogVNKVjRqKmoqaAIpSlUImopSmkQ2M0qKVVEtk0pSmiT//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52" name="AutoShape 14" descr="data:image/jpeg;base64,/9j/4AAQSkZJRgABAQAAAQABAAD/2wCEAAkGBwgHBgkIBwgKCgkLDRYPDQwMDRsUFRAWIB0iIiAdHx8kKDQsJCYxJx8fLT0tMTU3Ojo6Iys/RD84QzQ5OjcBCgoKDQwNGg8PGjclHyU3Nzc3Nzc3Nzc3Nzc3Nzc3Nzc3Nzc3Nzc3Nzc3Nzc3Nzc3Nzc3Nzc3Nzc3Nzc3Nzc3N//AABEIAKAAoAMBIgACEQEDEQH/xAAbAAEAAgMBAQAAAAAAAAAAAAAAAQYDBAUCB//EAEsQAAEDAwEEBgYFBwgLAQAAAAECAwQABREGEiExQQciUWFxgRMUUpGhwRUjMrHRF0JDYpKy8CVUY3KChKLhJCYzNFNkc5TC8fIW/8QAGQEAAwEBAQAAAAAAAAAAAAAAAAECAwQF/8QAJxEAAgIBAwMEAgMAAAAAAAAAAAECESEDEkEiMVEEEzJSQqEjYXH/2gAMAwEAAhEDEQA/AKLSlK9s8cUpSgBSgpQApSlACoqaGgBSlKAFKUoAUpSgBSlKAFKUoAUpSgBSlKAFKlKSogJSVEnAAGSTVti6NRBiJn6tuDdoiq3pZV1n3O4J5ffUynGPccYyk8FSxigG1uG891WlWqtKWo7Fh0yZq08JVycznvCd+PhWFXSbfwcRItpio5BuHkj3msvf+sTRaK5ZXfRr9hXupsK9lXuq0xelXUbKh6wxbH08x6uUE+YPyqwROlaFNbDVwjPWpz+cRW0Po80qTn3Un6iS/EpaEX+R822Veyr3VGyr2Ve419Hut21pGhG5We5W282wfp4kNBWj+ujiOVVr8pepyAQ/CIP/ACSMUL1DfH7B6CXdld2T2H3GmKsf5SdTn9LAP9yTUflG1KeK7ef7kn8ar35fUn2Y/YrtR7qsg6RNQniLb/2Kfxqfyh38/o7WfGCn8aPffj9h7S8lb3dtPOrIekG+82LQrxgD8a5N7v02+OMLnNQ2yyFBIisejBzjjvOeHxNNatvKJekkrTNClM0rW7IFKUoAV7ZacfdQ0yhS3HFBKEJGSongAK8Yq42JTelNOOapkNpVcJJUxamljcDv2nCOz8O+pnNQjY4RcnRmkPQOj1hKQ21N1Q4jJ2us3CBG7xV/HCqDPnTLpLXMuMlyTIXxccOfIdg7hurG687IfcffcU484orWtRyVKPE1A41yd3b7nQ3il2IAFTgDea3LTbJl3ntwbcwp+Q5wSnkO0nkO+rgtvTmieo623fb+jepJP+jRlfM/HwocuBqGCt2bSt8vmF2y3PONHg8rqN/tH5Zrtno8kRh/K1/skBXNCnytX3CuVe9WX29nE6e4GTwjs/VtgeA4+ZriJbSknCQM91LqY+ngv1k0+q0TUybDrqzIk+yVEJc7lDO8Vtav0dNubYuVstLBlq3v/RklLjLx5qCTgpPhnNfOMA7iBvrNBkv26Ql+E64ysEE+icKNruJFLY+9lblVUeHmHor62JLS2XkfabcSUqHka84r6nd71Gk2C3XC8RPpmxyvq1rcAEqC7zG2MA88Hdw4nIqp37SqY8AXnT8r6RsqjvdA+sY7nE8vHFCn5E4eCsgVmiM+nmRmB+meQ3+0oD51irr6RZ9Z1VaGfalt/A5+VaPCZGLPesbbEtGpptvt4X6uwUpG2raOdkE7/E1xq7OsXhI1beHRwMtYHkcfKuOKS+KG0kyRXqvNK1hOsGcoXk9UpStzE2rZCcuVyiwWc7cl1LYxyycZ92a6XSXcUStSm3RTiDam0xWU8sgDaPv3eVdLouYS5qxD6wCmKw49v5EDHzqlMCRerokNArkzpHUB9pav865tZ3OvBtpprTvyYcgDJ3eO6pSQRuORV01C/B0fL+hrLEivzmED1u4SWUuLKyM7KAdyQMjlXGl6icn29+Ncrfb33lgeilojpada3796QM7t3nWabeUXtSw2bFr1U9aNOSLbbI6Y0uS4fTT0q+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jeTwI+H7NcGwXu4aYuanGgDglqXFX9h0A4Ukjt476x6XmKt+prTKTnqS2wrHsqUEn4E11+lC3C261nJQnDcgJkIwN3WGFfEH30Ut7XkLe21wNX2SG1Hj3+wErs044Cf5s7zbPduOOzh2VHRoyHtc2rPBClue5Cqz9H01l9+Tpq5H+T7sgoTk/7N7HVUOwn8KzdH0N+26uuKZQCXrdBk+kI4AjAz51LdRcWNK2mVKc6ZFwlvni7IcX71E1iAry1ktpJ4lIzXqtSBU0pTAmlKV0nMXPouBVdrm0Ptu2x5KfHdVN0lPbtd7tVweH1TDza19yeZ8hv8qsvRvKETWUAL+xIKmT/aT+OKrV8tyrVfLhb1jHq8haB4Zyn4EVy6q/kafJvpv+Nf0zv9J1udhasly8FcWeUyGHx9hYIG4HhkEfdVXbbccDhbQpYbTtObKc7I7T2CuvbtT3eBD9QQ81Ig8oktlLzY8Ad48jXidqG4TIa4WYseG5vXHhx0soWe/G8+ZqI7kqLe15LfqW+3Cy6Y0emC6ygOW8lQdYQ4d2z7QOOPKqrbp7911dbZcpSFvOTWNooQEDctPIbq2G9a35uLHjB+KpqMgNtJchtr2UjvIJrXmamus2XClSHWPSwnPSMFuMhASrIO8Ab/sjjUqLSoqUldl5kXpUjV+obA5IagSZEgog3BtpCFtuYThClAZIV28e/hVW0lDlQukS3Rp6FplNTMOheSc4Jzv4545rgXGdJudxfuExYVJfWFrWkbOVAAAgDhwFdKRqq8SbnEuT77K5kQYZf9AkKxjHW3dbzoUGlQOabs2NL6jc07c5TD7frNrkOrRMiK3hYyRkA8/vqx6isMO06LukuzyUyLXcJUZ2MQclABVlJ8Mjv91fPnnVPPOPOY23FqWogYyScn762WrlMbtT9rS9mE+4l1TRGcLTwI7O/tpuGbQlPFMwwElVwhpHEyGgPHbFfSOmlpuQu33Fkb2nXYjniMKHzqoaDt5uOr7W0QNhp4PudwR1vvAqwXGaNRaa1ZskqVFuaZrXc2Ts/cDSn80OHwZQ2nXY7iHo6ih1pQW2RyUDkfGvrN0bbSvUGpI6Qlm4afQ4Mf8AEUSD9ya+SAcq+oSZaR0JMuE/WKCYgP6oexj3CnqLsGm+58xFTTFBWtECppSmIUpSug5zNEfVElMyUfbYdQ6nxSQflV36YbOFvw9TwxmPNbQh4jgleOofMbvIVQhxr6XbL3FXoe2i9o9La1LVbJxO/wBEOLTvdjcPPurn9QqqSN/T07iz5fEcQ1LYcdALaHUKWCNxSFAn4VZOkiCzbtZTmYzSG2VJbdbQhOAApI4DxBrmap05K09cDEfPpYzqdqNJSOq+gjiD29oqwa7P0tZNPakRvU/G9Ukkb8OIzx/xVjeU0aVhplMpSpqyRU0oKBipqcVYdHaZcv8ALU9IV6C1RevLkq3BKRvKQe0/Ab+yk3WWCVnU09/q5o+4X9w7Eu4pMO3jdwOdpfw/w99anRoEu3abaFD6u4292Pj9YDKfnWprO+ovlzQmG2GrZDT6CE0ncA2MdbHLOB5AVp6Xmm26jtk3gluSja346pOD8Camri2yr6kkcsJUnquDCxuUOw86vF9dMbou07CJwZT7kgp7sqx8VCuHq21uxtYXK3RkErXKwwnHEuYKf3q6nSQ621d4lnjEGPaYiI+72+Kv/GqfU4krFlSqaUrQkUqRSgCKUpXQc4q2aOQbpZtQ2BW9ciL6zHH9K2c7vhVTrs6NuX0Tqa3S1HDYeDbn9VXVP31GorgxwdTRl05qiOm2CyaljLn2dRy2QcuxD7SDxwOz/wBVaoljS1pa426PIN4sMtXposuInbciOj20DfjcM7PfuFUXVtr+h9TXKAAQht8lsfqK6w+BrVtdzn2mT6xa5bsV3mW1Y2vEcD51xuF5idalTpmqUkK2VAhadxBGN/nU19Ps1z//AFttdcuFptV4mxxl2PsmPJI9pBGQr4VXlS9ArWoSLJfIrgUQptEgHZPMdZWaanmmgcOUyo/cK9obW4oIbQtazwShJUT5CrX9IaCYO21YbvKI5PytkeeFVvWzVNynTUWrRVkgWx54HC0IC1hPMlRGABzODTcmuBJLyTpjo3mTpDK7+4IDByr1Yn69xI7vzR3mseutSxFsJ03ppKWLPH6rpb3CQod/NORx/OPx9asv6bfGesdpmuzH3cfSV0WrK31c0JPJI7Bu4jtNUfgMDhUxTk90i5NJbUOzhUKBKVbJwcceyvXhXc0tpqRfpC1qWI1uj9aVMXuS2kbyAeBV91avCtmVWXaW7bmbrB1lOUlQFoQ80zje6+OoPMZH8CvmUh96XJelSlbT7yytxXaonJq56jVAuGhmnrRtmNa7othv0n2g0venv4kVSBUaS5L1HmhSlTWxmKippQIilKVuYCnjnypSgR0tU3lV/nMTHYyWnURksuKSva9KU8Fd1cispGaxqGKwlDb2N4z3dzLDlSIMpuVDdWy+0cocQcFNXE3iw6sSlGpU/Rl2xspucdP1bn/UT/HiKpIFZ4kaRNlNRIbSnX3lBCEJ4qNZNJ5NU2jvXLQ94hSojUYxpzMxzYjPRnQQvvI4gAbyd4Fb96nxdHW9dgssgG5O7rjcRuz/AETZ5AcyOztO73NkMaHtzlotbqXb4+nZnTGzujA/o2+w9p8+zGrb+kC+worUQJt78dpOyht6KDgeRFQt8v8ACntiU8ONJwApAHADIrq2yx3a6rAt9tkv5/OSghPvO6rH+Ui8I/3e32ZlR/PREOf3q59x1vqS4pKH7o422RgojgNDHlv+Nadfgjp82dFGk7XYEpkazuTaV8U22Gvbdc7ieXljxrm6k1S9d2EW+HHRb7QyR6KG1uHio8zVfOVKKlHKjvKicknvNMUKGblkTlikW3RmbhYNT2cb1ORBKaT+sg//ADVSSQRkcDVl6OJaYmsoIX9iTtx1g9ih+IFcO5Q1W64yoKsj1d5bYz2A4FOOJNA8xTNapqMUrQgmoxU4pToVkUpStTIUpSgBQ76UoAlph2Q82xHbU684oJQhAyVHsFXR1xnQUJUWOpDuppTf17w3pgoP5qe1R/jlWjYr1btOWtyXCHrF/eGw2txBCIiTxI9pVVhxxx5xbry1OOLUVLWo5KieJPfXJONyrg6oSqN8kKKlqKlqKlqOVKPEntoKUqkSKmgpQMUpSmIyRpS4MlmW39qO4l0f2SD8qs3SZFQxq+Q+0D6Ka03JQeR2hg/u/GqrjjVi1Ld4l2s9h2FrVPhxjHkBSdxA4HPP/Ok/kmJPDRXaClSa1IsilRU0UJsUpStCBSlKAFKUoAgilTSplGy4yogVNKVjRqKmoqaAIpSlUImopSmkQ2M0qKVVEtk0pSmiT//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53" name="AutoShape 35" descr="Bildergebnis für jpl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54" name="AutoShape 37" descr="Bildergebnis für jpl logo"/>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03100026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solidFill>
                <a:latin typeface="Helvetica Light" panose="020B0403020202020204"/>
              </a:rPr>
              <a:t>OpenSE Cookbook promotes re-use</a:t>
            </a:r>
          </a:p>
        </p:txBody>
      </p:sp>
      <p:sp>
        <p:nvSpPr>
          <p:cNvPr id="3" name="Text Placeholder 2"/>
          <p:cNvSpPr>
            <a:spLocks noGrp="1"/>
          </p:cNvSpPr>
          <p:nvPr>
            <p:ph type="body" idx="1"/>
          </p:nvPr>
        </p:nvSpPr>
        <p:spPr/>
        <p:txBody>
          <a:bodyPr/>
          <a:lstStyle/>
          <a:p>
            <a:r>
              <a:rPr lang="en-US" sz="2400" dirty="0">
                <a:solidFill>
                  <a:schemeClr val="bg1"/>
                </a:solidFill>
              </a:rPr>
              <a:t>OpenSE Cookbook contributes to JPL institutional and project specific Cookbooks</a:t>
            </a:r>
          </a:p>
          <a:p>
            <a:r>
              <a:rPr lang="en-US" altLang="en-US" sz="2400" dirty="0">
                <a:solidFill>
                  <a:srgbClr val="0070C0"/>
                </a:solidFill>
              </a:rPr>
              <a:t>Project-independent modeling patterns as guidelines</a:t>
            </a:r>
          </a:p>
          <a:p>
            <a:r>
              <a:rPr lang="en-US" altLang="en-US" sz="2400" dirty="0">
                <a:solidFill>
                  <a:schemeClr val="bg1"/>
                </a:solidFill>
              </a:rPr>
              <a:t>Project-specific modeling patterns for common modeling tasks</a:t>
            </a:r>
          </a:p>
          <a:p>
            <a:endParaRPr lang="en-US" altLang="en-US" sz="2400" dirty="0">
              <a:solidFill>
                <a:schemeClr val="bg1"/>
              </a:solidFill>
            </a:endParaRPr>
          </a:p>
          <a:p>
            <a:endParaRPr lang="en-US" sz="2400" dirty="0">
              <a:solidFill>
                <a:schemeClr val="bg1"/>
              </a:solidFill>
            </a:endParaRPr>
          </a:p>
        </p:txBody>
      </p:sp>
      <p:pic>
        <p:nvPicPr>
          <p:cNvPr id="5" name="Picture 4"/>
          <p:cNvPicPr>
            <a:picLocks noChangeAspect="1"/>
          </p:cNvPicPr>
          <p:nvPr/>
        </p:nvPicPr>
        <p:blipFill>
          <a:blip r:embed="rId2"/>
          <a:stretch>
            <a:fillRect/>
          </a:stretch>
        </p:blipFill>
        <p:spPr>
          <a:xfrm>
            <a:off x="2019664" y="3703876"/>
            <a:ext cx="5104671" cy="2513747"/>
          </a:xfrm>
          <a:prstGeom prst="rect">
            <a:avLst/>
          </a:prstGeom>
        </p:spPr>
      </p:pic>
    </p:spTree>
    <p:extLst>
      <p:ext uri="{BB962C8B-B14F-4D97-AF65-F5344CB8AC3E}">
        <p14:creationId xmlns:p14="http://schemas.microsoft.com/office/powerpoint/2010/main" val="3313842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C0BD-3D11-7D4D-BBD3-221B24C57897}"/>
              </a:ext>
            </a:extLst>
          </p:cNvPr>
          <p:cNvSpPr>
            <a:spLocks noGrp="1"/>
          </p:cNvSpPr>
          <p:nvPr>
            <p:ph type="ctrTitle"/>
          </p:nvPr>
        </p:nvSpPr>
        <p:spPr/>
        <p:txBody>
          <a:bodyPr/>
          <a:lstStyle/>
          <a:p>
            <a:r>
              <a:rPr lang="en-US" b="0" dirty="0">
                <a:latin typeface="Helvetica Light" panose="020B0403020202020204"/>
              </a:rPr>
              <a:t>OpenSE Cookbook and Template Model</a:t>
            </a:r>
          </a:p>
        </p:txBody>
      </p:sp>
      <p:pic>
        <p:nvPicPr>
          <p:cNvPr id="6" name="Picture 5">
            <a:extLst>
              <a:ext uri="{FF2B5EF4-FFF2-40B4-BE49-F238E27FC236}">
                <a16:creationId xmlns:a16="http://schemas.microsoft.com/office/drawing/2014/main" id="{238D4630-8DEB-9A4B-BF64-0A6053A9E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6" y="1354412"/>
            <a:ext cx="5196468" cy="317332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A0A5AB4-D460-C04F-BE6E-04DDB1802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607" y="2305356"/>
            <a:ext cx="2460063" cy="347472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E374DF1A-2ED0-A543-BEB1-0B5BFF01F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845" y="2639673"/>
            <a:ext cx="2472955" cy="3474720"/>
          </a:xfrm>
          <a:prstGeom prst="rect">
            <a:avLst/>
          </a:prstGeom>
          <a:effectLst>
            <a:outerShdw blurRad="63500" sx="102000" sy="102000" algn="ctr" rotWithShape="0">
              <a:prstClr val="black">
                <a:alpha val="40000"/>
              </a:prstClr>
            </a:outerShdw>
          </a:effectLst>
        </p:spPr>
      </p:pic>
      <p:sp>
        <p:nvSpPr>
          <p:cNvPr id="9" name="TextBox 7">
            <a:extLst>
              <a:ext uri="{FF2B5EF4-FFF2-40B4-BE49-F238E27FC236}">
                <a16:creationId xmlns:a16="http://schemas.microsoft.com/office/drawing/2014/main" id="{CBE5AE17-F30D-F947-A5F2-9321B2D4A80B}"/>
              </a:ext>
            </a:extLst>
          </p:cNvPr>
          <p:cNvSpPr txBox="1">
            <a:spLocks noChangeArrowheads="1"/>
          </p:cNvSpPr>
          <p:nvPr/>
        </p:nvSpPr>
        <p:spPr bwMode="auto">
          <a:xfrm>
            <a:off x="5694210" y="1345042"/>
            <a:ext cx="31189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Helvetica" pitchFamily="2" charset="0"/>
                <a:ea typeface="MS PGothic" panose="020B0600070205080204" pitchFamily="34" charset="-128"/>
                <a:cs typeface="+mn-cs"/>
              </a:rPr>
              <a:t>“Cookbook” for modeling methodology &amp; patterns</a:t>
            </a:r>
          </a:p>
        </p:txBody>
      </p:sp>
      <p:sp>
        <p:nvSpPr>
          <p:cNvPr id="10" name="TextBox 7">
            <a:extLst>
              <a:ext uri="{FF2B5EF4-FFF2-40B4-BE49-F238E27FC236}">
                <a16:creationId xmlns:a16="http://schemas.microsoft.com/office/drawing/2014/main" id="{E1F25880-A98E-204F-992B-0EE917E0B8C1}"/>
              </a:ext>
            </a:extLst>
          </p:cNvPr>
          <p:cNvSpPr txBox="1">
            <a:spLocks noChangeArrowheads="1"/>
          </p:cNvSpPr>
          <p:nvPr/>
        </p:nvSpPr>
        <p:spPr bwMode="auto">
          <a:xfrm>
            <a:off x="217283" y="4747228"/>
            <a:ext cx="457632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Helvetica" pitchFamily="2" charset="0"/>
                <a:ea typeface="MS PGothic" panose="020B0600070205080204" pitchFamily="34" charset="-128"/>
                <a:cs typeface="+mn-cs"/>
              </a:rPr>
              <a:t>Template models to be used by projects as a starting point, with recommended organization, model libraries, etc.</a:t>
            </a:r>
          </a:p>
        </p:txBody>
      </p:sp>
    </p:spTree>
    <p:extLst>
      <p:ext uri="{BB962C8B-B14F-4D97-AF65-F5344CB8AC3E}">
        <p14:creationId xmlns:p14="http://schemas.microsoft.com/office/powerpoint/2010/main" val="2488520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57270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OpenSE Cookbook is used as reference</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11700" y="1384745"/>
            <a:ext cx="8520600" cy="3416400"/>
          </a:xfrm>
          <a:prstGeom prst="rect">
            <a:avLst/>
          </a:prstGeom>
        </p:spPr>
        <p:txBody>
          <a:bodyPr spcFirstLastPara="1" wrap="square" lIns="91425" tIns="91425" rIns="91425" bIns="91425" anchor="t" anchorCtr="0">
            <a:noAutofit/>
          </a:bodyPr>
          <a:lstStyle/>
          <a:p>
            <a:pPr lvl="0">
              <a:spcBef>
                <a:spcPts val="624"/>
              </a:spcBef>
            </a:pPr>
            <a:r>
              <a:rPr lang="en-US" sz="2400" dirty="0">
                <a:solidFill>
                  <a:srgbClr val="FFFFFF"/>
                </a:solidFill>
              </a:rPr>
              <a:t>OpenSE cookbook and TMT model used as reference model for the OMG </a:t>
            </a:r>
            <a:r>
              <a:rPr lang="en-US" sz="2400" dirty="0" err="1">
                <a:solidFill>
                  <a:srgbClr val="FFFFFF"/>
                </a:solidFill>
              </a:rPr>
              <a:t>SysML</a:t>
            </a:r>
            <a:r>
              <a:rPr lang="en-US" sz="2400" dirty="0">
                <a:solidFill>
                  <a:srgbClr val="FFFFFF"/>
                </a:solidFill>
              </a:rPr>
              <a:t> 2 standard</a:t>
            </a:r>
          </a:p>
          <a:p>
            <a:pPr lvl="1">
              <a:spcBef>
                <a:spcPts val="624"/>
              </a:spcBef>
            </a:pPr>
            <a:r>
              <a:rPr lang="en-US" sz="2000" dirty="0">
                <a:solidFill>
                  <a:srgbClr val="FFFFFF"/>
                </a:solidFill>
              </a:rPr>
              <a:t>Demonstrate how </a:t>
            </a:r>
            <a:r>
              <a:rPr lang="en-US" sz="2000" dirty="0" err="1">
                <a:solidFill>
                  <a:srgbClr val="FFFFFF"/>
                </a:solidFill>
              </a:rPr>
              <a:t>SysML</a:t>
            </a:r>
            <a:r>
              <a:rPr lang="en-US" sz="2000" dirty="0">
                <a:solidFill>
                  <a:srgbClr val="FFFFFF"/>
                </a:solidFill>
              </a:rPr>
              <a:t> 2 will improve, simplify, change model </a:t>
            </a:r>
            <a:r>
              <a:rPr lang="en-US" sz="2000" dirty="0" err="1">
                <a:solidFill>
                  <a:srgbClr val="FFFFFF"/>
                </a:solidFill>
              </a:rPr>
              <a:t>wrt</a:t>
            </a:r>
            <a:r>
              <a:rPr lang="en-US" sz="2000" dirty="0">
                <a:solidFill>
                  <a:srgbClr val="FFFFFF"/>
                </a:solidFill>
              </a:rPr>
              <a:t> </a:t>
            </a:r>
            <a:r>
              <a:rPr lang="en-US" sz="2000" dirty="0" err="1">
                <a:solidFill>
                  <a:srgbClr val="FFFFFF"/>
                </a:solidFill>
              </a:rPr>
              <a:t>SysML</a:t>
            </a:r>
            <a:r>
              <a:rPr lang="en-US" sz="2000" dirty="0">
                <a:solidFill>
                  <a:srgbClr val="FFFFFF"/>
                </a:solidFill>
              </a:rPr>
              <a:t> 1.x</a:t>
            </a:r>
          </a:p>
          <a:p>
            <a:pPr>
              <a:spcBef>
                <a:spcPts val="624"/>
              </a:spcBef>
            </a:pPr>
            <a:r>
              <a:rPr lang="en-US" sz="2400" dirty="0">
                <a:solidFill>
                  <a:schemeClr val="accent5">
                    <a:lumMod val="60000"/>
                    <a:lumOff val="40000"/>
                  </a:schemeClr>
                </a:solidFill>
              </a:rPr>
              <a:t>Training material and knowledge transfer</a:t>
            </a:r>
          </a:p>
          <a:p>
            <a:pPr>
              <a:spcBef>
                <a:spcPts val="624"/>
              </a:spcBef>
            </a:pPr>
            <a:r>
              <a:rPr lang="en-US" sz="2400" dirty="0">
                <a:solidFill>
                  <a:srgbClr val="FFFFFF"/>
                </a:solidFill>
              </a:rPr>
              <a:t>Promote standards and conventions</a:t>
            </a:r>
            <a:endParaRPr lang="en-US" sz="2400" dirty="0">
              <a:solidFill>
                <a:srgbClr val="FFFFFF"/>
              </a:solidFill>
              <a:cs typeface="Times New Roman"/>
              <a:sym typeface="Times New Roman"/>
            </a:endParaRPr>
          </a:p>
          <a:p>
            <a:pPr>
              <a:spcBef>
                <a:spcPts val="624"/>
              </a:spcBef>
            </a:pPr>
            <a:r>
              <a:rPr lang="en-US" sz="2400" dirty="0">
                <a:solidFill>
                  <a:schemeClr val="accent5">
                    <a:lumMod val="60000"/>
                    <a:lumOff val="40000"/>
                  </a:schemeClr>
                </a:solidFill>
                <a:cs typeface="Times New Roman"/>
                <a:sym typeface="Times New Roman"/>
              </a:rPr>
              <a:t>Used by vendors as reference to test and evolve products</a:t>
            </a:r>
            <a:endParaRPr lang="en-US" sz="2400" dirty="0">
              <a:solidFill>
                <a:schemeClr val="accent5">
                  <a:lumMod val="60000"/>
                  <a:lumOff val="40000"/>
                </a:schemeClr>
              </a:solidFill>
            </a:endParaRPr>
          </a:p>
        </p:txBody>
      </p:sp>
    </p:spTree>
    <p:extLst>
      <p:ext uri="{BB962C8B-B14F-4D97-AF65-F5344CB8AC3E}">
        <p14:creationId xmlns:p14="http://schemas.microsoft.com/office/powerpoint/2010/main" val="65867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Define APS Mission </a:t>
            </a:r>
            <a:br>
              <a:rPr lang="en-US" b="0" dirty="0">
                <a:solidFill>
                  <a:schemeClr val="bg1"/>
                </a:solidFill>
                <a:latin typeface="Helvetica Light" panose="020B0403020202020204"/>
              </a:rPr>
            </a:br>
            <a:r>
              <a:rPr lang="en-US" b="0" dirty="0">
                <a:latin typeface="Helvetica Light" panose="020B0403020202020204"/>
              </a:rPr>
              <a:t>boundaries</a:t>
            </a:r>
            <a:endParaRPr lang="en-US" b="0" dirty="0">
              <a:solidFill>
                <a:schemeClr val="bg1"/>
              </a:solidFill>
              <a:latin typeface="Helvetica Light" panose="020B040302020202020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35" y="1742335"/>
            <a:ext cx="8227269" cy="3966133"/>
          </a:xfrm>
          <a:prstGeom prst="rect">
            <a:avLst/>
          </a:prstGeom>
        </p:spPr>
      </p:pic>
      <p:cxnSp>
        <p:nvCxnSpPr>
          <p:cNvPr id="26" name="Curved Connector 25"/>
          <p:cNvCxnSpPr/>
          <p:nvPr/>
        </p:nvCxnSpPr>
        <p:spPr>
          <a:xfrm flipV="1">
            <a:off x="3409407" y="1742335"/>
            <a:ext cx="692239" cy="67243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09857" y="1600493"/>
            <a:ext cx="2262753"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TMT specification handed to JPL</a:t>
            </a:r>
          </a:p>
        </p:txBody>
      </p:sp>
      <p:sp>
        <p:nvSpPr>
          <p:cNvPr id="32" name="TextBox 31"/>
          <p:cNvSpPr txBox="1"/>
          <p:nvPr/>
        </p:nvSpPr>
        <p:spPr>
          <a:xfrm>
            <a:off x="1233053" y="4467426"/>
            <a:ext cx="1951759"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JPL realization of APS</a:t>
            </a:r>
          </a:p>
        </p:txBody>
      </p:sp>
      <p:cxnSp>
        <p:nvCxnSpPr>
          <p:cNvPr id="34" name="Straight Arrow Connector 33"/>
          <p:cNvCxnSpPr>
            <a:stCxn id="31" idx="2"/>
          </p:cNvCxnSpPr>
          <p:nvPr/>
        </p:nvCxnSpPr>
        <p:spPr>
          <a:xfrm>
            <a:off x="1441234" y="2308379"/>
            <a:ext cx="107150" cy="429555"/>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2" idx="0"/>
          </p:cNvCxnSpPr>
          <p:nvPr/>
        </p:nvCxnSpPr>
        <p:spPr>
          <a:xfrm flipH="1" flipV="1">
            <a:off x="2132482" y="4037871"/>
            <a:ext cx="76451" cy="429555"/>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91507" y="5497790"/>
            <a:ext cx="1951759"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Other TMT Subsystems</a:t>
            </a:r>
          </a:p>
        </p:txBody>
      </p:sp>
      <p:cxnSp>
        <p:nvCxnSpPr>
          <p:cNvPr id="39" name="Straight Arrow Connector 38"/>
          <p:cNvCxnSpPr>
            <a:stCxn id="38" idx="0"/>
          </p:cNvCxnSpPr>
          <p:nvPr/>
        </p:nvCxnSpPr>
        <p:spPr>
          <a:xfrm flipV="1">
            <a:off x="3167387" y="4573818"/>
            <a:ext cx="776343" cy="923972"/>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1646" y="476976"/>
            <a:ext cx="4703763" cy="5795962"/>
            <a:chOff x="4153898" y="454025"/>
            <a:chExt cx="4703763" cy="5795962"/>
          </a:xfrm>
        </p:grpSpPr>
        <p:pic>
          <p:nvPicPr>
            <p:cNvPr id="11"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3898" y="454025"/>
              <a:ext cx="4703763" cy="579596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404071" y="2068652"/>
              <a:ext cx="1282729" cy="646331"/>
            </a:xfrm>
            <a:prstGeom prst="rect">
              <a:avLst/>
            </a:prstGeom>
            <a:noFill/>
          </p:spPr>
          <p:txBody>
            <a:bodyPr wrap="square" rtlCol="0">
              <a:spAutoFit/>
            </a:bodyPr>
            <a:lstStyle/>
            <a:p>
              <a:pPr algn="ctr"/>
              <a:r>
                <a:rPr lang="en-US" dirty="0">
                  <a:solidFill>
                    <a:srgbClr val="0432FF"/>
                  </a:solidFill>
                </a:rPr>
                <a:t>APS Black Box</a:t>
              </a:r>
            </a:p>
          </p:txBody>
        </p:sp>
        <p:sp>
          <p:nvSpPr>
            <p:cNvPr id="13" name="TextBox 12"/>
            <p:cNvSpPr txBox="1"/>
            <p:nvPr/>
          </p:nvSpPr>
          <p:spPr>
            <a:xfrm>
              <a:off x="4272742" y="2022486"/>
              <a:ext cx="646331" cy="369332"/>
            </a:xfrm>
            <a:prstGeom prst="rect">
              <a:avLst/>
            </a:prstGeom>
            <a:noFill/>
          </p:spPr>
          <p:txBody>
            <a:bodyPr wrap="none" rtlCol="0">
              <a:spAutoFit/>
            </a:bodyPr>
            <a:lstStyle/>
            <a:p>
              <a:r>
                <a:rPr lang="en-US" dirty="0">
                  <a:solidFill>
                    <a:srgbClr val="0432FF"/>
                  </a:solidFill>
                </a:rPr>
                <a:t>TCS</a:t>
              </a:r>
            </a:p>
          </p:txBody>
        </p:sp>
        <p:sp>
          <p:nvSpPr>
            <p:cNvPr id="14" name="TextBox 13"/>
            <p:cNvSpPr txBox="1"/>
            <p:nvPr/>
          </p:nvSpPr>
          <p:spPr>
            <a:xfrm>
              <a:off x="4295340" y="3144332"/>
              <a:ext cx="825867" cy="369332"/>
            </a:xfrm>
            <a:prstGeom prst="rect">
              <a:avLst/>
            </a:prstGeom>
            <a:noFill/>
          </p:spPr>
          <p:txBody>
            <a:bodyPr wrap="none" rtlCol="0">
              <a:spAutoFit/>
            </a:bodyPr>
            <a:lstStyle/>
            <a:p>
              <a:r>
                <a:rPr lang="en-US" dirty="0">
                  <a:solidFill>
                    <a:srgbClr val="0432FF"/>
                  </a:solidFill>
                </a:rPr>
                <a:t>M1CS</a:t>
              </a:r>
            </a:p>
          </p:txBody>
        </p:sp>
        <p:sp>
          <p:nvSpPr>
            <p:cNvPr id="15" name="TextBox 14"/>
            <p:cNvSpPr txBox="1"/>
            <p:nvPr/>
          </p:nvSpPr>
          <p:spPr>
            <a:xfrm>
              <a:off x="4332165" y="5375286"/>
              <a:ext cx="710451" cy="369332"/>
            </a:xfrm>
            <a:prstGeom prst="rect">
              <a:avLst/>
            </a:prstGeom>
            <a:noFill/>
          </p:spPr>
          <p:txBody>
            <a:bodyPr wrap="none" rtlCol="0">
              <a:spAutoFit/>
            </a:bodyPr>
            <a:lstStyle/>
            <a:p>
              <a:r>
                <a:rPr lang="en-US" dirty="0">
                  <a:solidFill>
                    <a:srgbClr val="0432FF"/>
                  </a:solidFill>
                </a:rPr>
                <a:t>ESW</a:t>
              </a:r>
            </a:p>
          </p:txBody>
        </p:sp>
        <p:sp>
          <p:nvSpPr>
            <p:cNvPr id="16" name="TextBox 15"/>
            <p:cNvSpPr txBox="1"/>
            <p:nvPr/>
          </p:nvSpPr>
          <p:spPr>
            <a:xfrm>
              <a:off x="4427191" y="4259809"/>
              <a:ext cx="505267" cy="369332"/>
            </a:xfrm>
            <a:prstGeom prst="rect">
              <a:avLst/>
            </a:prstGeom>
            <a:noFill/>
          </p:spPr>
          <p:txBody>
            <a:bodyPr wrap="none" rtlCol="0">
              <a:spAutoFit/>
            </a:bodyPr>
            <a:lstStyle/>
            <a:p>
              <a:r>
                <a:rPr lang="en-US" dirty="0">
                  <a:solidFill>
                    <a:srgbClr val="0432FF"/>
                  </a:solidFill>
                </a:rPr>
                <a:t>CS</a:t>
              </a:r>
            </a:p>
          </p:txBody>
        </p:sp>
        <p:sp>
          <p:nvSpPr>
            <p:cNvPr id="17" name="TextBox 16"/>
            <p:cNvSpPr txBox="1"/>
            <p:nvPr/>
          </p:nvSpPr>
          <p:spPr>
            <a:xfrm>
              <a:off x="4272742" y="875795"/>
              <a:ext cx="1273113" cy="369332"/>
            </a:xfrm>
            <a:prstGeom prst="rect">
              <a:avLst/>
            </a:prstGeom>
            <a:noFill/>
          </p:spPr>
          <p:txBody>
            <a:bodyPr wrap="square" rtlCol="0">
              <a:spAutoFit/>
            </a:bodyPr>
            <a:lstStyle/>
            <a:p>
              <a:r>
                <a:rPr lang="en-US" dirty="0">
                  <a:solidFill>
                    <a:srgbClr val="0432FF"/>
                  </a:solidFill>
                </a:rPr>
                <a:t>Operator</a:t>
              </a:r>
            </a:p>
          </p:txBody>
        </p:sp>
      </p:grpSp>
      <p:sp>
        <p:nvSpPr>
          <p:cNvPr id="43" name="TextBox 42"/>
          <p:cNvSpPr txBox="1"/>
          <p:nvPr/>
        </p:nvSpPr>
        <p:spPr>
          <a:xfrm>
            <a:off x="7017303" y="4179505"/>
            <a:ext cx="1951759" cy="1323439"/>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Interfaces between APS and other subsystems</a:t>
            </a:r>
          </a:p>
        </p:txBody>
      </p:sp>
      <p:sp>
        <p:nvSpPr>
          <p:cNvPr id="44" name="TextBox 43"/>
          <p:cNvSpPr txBox="1"/>
          <p:nvPr/>
        </p:nvSpPr>
        <p:spPr>
          <a:xfrm>
            <a:off x="5560728" y="950249"/>
            <a:ext cx="2696550"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Modeled high-level behavior of interfacing components</a:t>
            </a:r>
          </a:p>
        </p:txBody>
      </p:sp>
    </p:spTree>
    <p:extLst>
      <p:ext uri="{BB962C8B-B14F-4D97-AF65-F5344CB8AC3E}">
        <p14:creationId xmlns:p14="http://schemas.microsoft.com/office/powerpoint/2010/main" val="342623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8" grpId="0" animBg="1"/>
      <p:bldP spid="43"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Elaborate Conceptual Architecture</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grpSp>
        <p:nvGrpSpPr>
          <p:cNvPr id="25" name="Group 24"/>
          <p:cNvGrpSpPr/>
          <p:nvPr/>
        </p:nvGrpSpPr>
        <p:grpSpPr>
          <a:xfrm>
            <a:off x="1766036" y="1408860"/>
            <a:ext cx="5611928" cy="4937761"/>
            <a:chOff x="1764449" y="1378038"/>
            <a:chExt cx="5611928" cy="493776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449" y="1378038"/>
              <a:ext cx="5611928" cy="4937761"/>
            </a:xfrm>
            <a:prstGeom prst="rect">
              <a:avLst/>
            </a:prstGeom>
          </p:spPr>
        </p:pic>
        <p:sp>
          <p:nvSpPr>
            <p:cNvPr id="14" name="TextBox 13"/>
            <p:cNvSpPr txBox="1"/>
            <p:nvPr/>
          </p:nvSpPr>
          <p:spPr>
            <a:xfrm>
              <a:off x="3744546" y="2807960"/>
              <a:ext cx="1915808" cy="1477328"/>
            </a:xfrm>
            <a:prstGeom prst="rect">
              <a:avLst/>
            </a:prstGeom>
            <a:noFill/>
          </p:spPr>
          <p:txBody>
            <a:bodyPr wrap="square" rtlCol="0">
              <a:spAutoFit/>
            </a:bodyPr>
            <a:lstStyle/>
            <a:p>
              <a:pPr algn="ctr"/>
              <a:r>
                <a:rPr lang="en-US" dirty="0">
                  <a:solidFill>
                    <a:srgbClr val="0432FF"/>
                  </a:solidFill>
                </a:rPr>
                <a:t>Procedure Executive Analysis Software</a:t>
              </a:r>
              <a:br>
                <a:rPr lang="en-US" dirty="0">
                  <a:solidFill>
                    <a:srgbClr val="0432FF"/>
                  </a:solidFill>
                </a:rPr>
              </a:br>
              <a:r>
                <a:rPr lang="en-US" dirty="0">
                  <a:solidFill>
                    <a:srgbClr val="0432FF"/>
                  </a:solidFill>
                </a:rPr>
                <a:t>(PEAS)</a:t>
              </a:r>
            </a:p>
          </p:txBody>
        </p:sp>
        <p:sp>
          <p:nvSpPr>
            <p:cNvPr id="15" name="TextBox 14"/>
            <p:cNvSpPr txBox="1"/>
            <p:nvPr/>
          </p:nvSpPr>
          <p:spPr>
            <a:xfrm>
              <a:off x="5952404" y="1640504"/>
              <a:ext cx="1175658" cy="646331"/>
            </a:xfrm>
            <a:prstGeom prst="rect">
              <a:avLst/>
            </a:prstGeom>
            <a:noFill/>
          </p:spPr>
          <p:txBody>
            <a:bodyPr wrap="square" rtlCol="0">
              <a:spAutoFit/>
            </a:bodyPr>
            <a:lstStyle/>
            <a:p>
              <a:pPr algn="ctr"/>
              <a:r>
                <a:rPr lang="en-US">
                  <a:solidFill>
                    <a:srgbClr val="0432FF"/>
                  </a:solidFill>
                </a:rPr>
                <a:t>SH Camera</a:t>
              </a:r>
              <a:endParaRPr lang="en-US" dirty="0">
                <a:solidFill>
                  <a:srgbClr val="0432FF"/>
                </a:solidFill>
              </a:endParaRPr>
            </a:p>
          </p:txBody>
        </p:sp>
      </p:grpSp>
      <p:sp>
        <p:nvSpPr>
          <p:cNvPr id="26" name="TextBox 25"/>
          <p:cNvSpPr txBox="1"/>
          <p:nvPr/>
        </p:nvSpPr>
        <p:spPr>
          <a:xfrm>
            <a:off x="454026" y="1809825"/>
            <a:ext cx="2520822"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APS conceptual is broken down into several components</a:t>
            </a:r>
          </a:p>
        </p:txBody>
      </p:sp>
      <p:sp>
        <p:nvSpPr>
          <p:cNvPr id="27" name="TextBox 26"/>
          <p:cNvSpPr txBox="1"/>
          <p:nvPr/>
        </p:nvSpPr>
        <p:spPr>
          <a:xfrm>
            <a:off x="5423339" y="5392089"/>
            <a:ext cx="3059758"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Behavior of all interacting components modeled</a:t>
            </a:r>
          </a:p>
        </p:txBody>
      </p:sp>
    </p:spTree>
    <p:extLst>
      <p:ext uri="{BB962C8B-B14F-4D97-AF65-F5344CB8AC3E}">
        <p14:creationId xmlns:p14="http://schemas.microsoft.com/office/powerpoint/2010/main" val="87064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Capture Component Behavior and Characteristics</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6" y="1472670"/>
            <a:ext cx="648335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7"/>
          <p:cNvSpPr txBox="1">
            <a:spLocks noChangeArrowheads="1"/>
          </p:cNvSpPr>
          <p:nvPr/>
        </p:nvSpPr>
        <p:spPr bwMode="auto">
          <a:xfrm>
            <a:off x="474135" y="4765343"/>
            <a:ext cx="2538925" cy="163121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r>
              <a:rPr lang="en-US" altLang="en-US" dirty="0"/>
              <a:t>Operational behavior</a:t>
            </a:r>
            <a:br>
              <a:rPr lang="en-US" altLang="en-US" dirty="0"/>
            </a:br>
            <a:r>
              <a:rPr lang="en-US" altLang="en-US" dirty="0"/>
              <a:t>captured with state </a:t>
            </a:r>
            <a:br>
              <a:rPr lang="en-US" altLang="en-US" dirty="0"/>
            </a:br>
            <a:r>
              <a:rPr lang="en-US" altLang="en-US" dirty="0"/>
              <a:t>machines and activity models</a:t>
            </a:r>
          </a:p>
        </p:txBody>
      </p:sp>
      <p:sp>
        <p:nvSpPr>
          <p:cNvPr id="15" name="TextBox 14"/>
          <p:cNvSpPr txBox="1"/>
          <p:nvPr/>
        </p:nvSpPr>
        <p:spPr>
          <a:xfrm>
            <a:off x="3124200" y="2514600"/>
            <a:ext cx="301686" cy="369332"/>
          </a:xfrm>
          <a:prstGeom prst="rect">
            <a:avLst/>
          </a:prstGeom>
          <a:noFill/>
        </p:spPr>
        <p:txBody>
          <a:bodyPr wrap="none" rtlCol="0">
            <a:spAutoFit/>
          </a:bodyPr>
          <a:lstStyle/>
          <a:p>
            <a:r>
              <a:rPr lang="en-US" dirty="0">
                <a:solidFill>
                  <a:srgbClr val="FF0000"/>
                </a:solidFill>
              </a:rPr>
              <a:t>1</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r="28399" b="13318"/>
          <a:stretch/>
        </p:blipFill>
        <p:spPr>
          <a:xfrm>
            <a:off x="3044752" y="2095321"/>
            <a:ext cx="5660571" cy="3759423"/>
          </a:xfrm>
          <a:prstGeom prst="rect">
            <a:avLst/>
          </a:prstGeom>
          <a:effectLst>
            <a:outerShdw blurRad="63500" sx="102000" sy="102000" algn="ctr" rotWithShape="0">
              <a:prstClr val="black">
                <a:alpha val="40000"/>
              </a:prstClr>
            </a:outerShdw>
          </a:effectLst>
        </p:spPr>
      </p:pic>
      <p:cxnSp>
        <p:nvCxnSpPr>
          <p:cNvPr id="11" name="Curved Connector 10"/>
          <p:cNvCxnSpPr/>
          <p:nvPr/>
        </p:nvCxnSpPr>
        <p:spPr>
          <a:xfrm>
            <a:off x="2097148" y="2022209"/>
            <a:ext cx="1328738" cy="305507"/>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814" y="1728165"/>
            <a:ext cx="4840708" cy="1732935"/>
          </a:xfrm>
          <a:prstGeom prst="rect">
            <a:avLst/>
          </a:prstGeom>
          <a:effectLst>
            <a:outerShdw blurRad="63500" sx="102000" sy="102000" algn="ctr" rotWithShape="0">
              <a:prstClr val="black">
                <a:alpha val="40000"/>
              </a:prstClr>
            </a:outerShdw>
          </a:effectLst>
        </p:spPr>
      </p:pic>
      <p:cxnSp>
        <p:nvCxnSpPr>
          <p:cNvPr id="21" name="Curved Connector 20"/>
          <p:cNvCxnSpPr/>
          <p:nvPr/>
        </p:nvCxnSpPr>
        <p:spPr>
          <a:xfrm rot="5400000" flipH="1" flipV="1">
            <a:off x="3974776" y="4070103"/>
            <a:ext cx="2004347" cy="391884"/>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379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Specify Interactions Between Components</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1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135" y="2519505"/>
            <a:ext cx="4111625" cy="236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0079" y="3650833"/>
            <a:ext cx="3313114" cy="2725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7510" y="1245127"/>
            <a:ext cx="4087813"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9" name="Curved Connector 18"/>
          <p:cNvCxnSpPr/>
          <p:nvPr/>
        </p:nvCxnSpPr>
        <p:spPr>
          <a:xfrm flipV="1">
            <a:off x="2638697" y="2087755"/>
            <a:ext cx="2090057" cy="142882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0800000">
            <a:off x="3865375" y="3516583"/>
            <a:ext cx="1964088" cy="1826127"/>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rot="5400000">
            <a:off x="7294173" y="3495505"/>
            <a:ext cx="605475" cy="300182"/>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54027" y="2087755"/>
            <a:ext cx="4065614" cy="2925976"/>
          </a:xfrm>
          <a:prstGeom prst="rect">
            <a:avLst/>
          </a:prstGeom>
          <a:noFill/>
          <a:ln w="19050">
            <a:solidFill>
              <a:srgbClr val="FFC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C000"/>
                </a:solidFill>
              </a:rPr>
              <a:t>PEAS Context</a:t>
            </a:r>
          </a:p>
        </p:txBody>
      </p:sp>
      <p:sp>
        <p:nvSpPr>
          <p:cNvPr id="40" name="Rectangle 39"/>
          <p:cNvSpPr/>
          <p:nvPr/>
        </p:nvSpPr>
        <p:spPr>
          <a:xfrm>
            <a:off x="4617510" y="962138"/>
            <a:ext cx="4185683" cy="5321096"/>
          </a:xfrm>
          <a:prstGeom prst="rect">
            <a:avLst/>
          </a:prstGeom>
          <a:noFill/>
          <a:ln w="19050">
            <a:solidFill>
              <a:srgbClr val="FFC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C000"/>
                </a:solidFill>
              </a:rPr>
              <a:t>SH Camera Context</a:t>
            </a:r>
          </a:p>
        </p:txBody>
      </p:sp>
      <p:sp>
        <p:nvSpPr>
          <p:cNvPr id="42" name="TextBox 7"/>
          <p:cNvSpPr txBox="1">
            <a:spLocks noChangeArrowheads="1"/>
          </p:cNvSpPr>
          <p:nvPr/>
        </p:nvSpPr>
        <p:spPr bwMode="auto">
          <a:xfrm>
            <a:off x="244913" y="5145944"/>
            <a:ext cx="4274728"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r>
              <a:rPr lang="en-US" altLang="en-US" dirty="0"/>
              <a:t>Use of signals sent over ports to simulate a message passing mechanism between components</a:t>
            </a:r>
          </a:p>
        </p:txBody>
      </p:sp>
      <p:sp>
        <p:nvSpPr>
          <p:cNvPr id="43" name="Rectangle 42"/>
          <p:cNvSpPr/>
          <p:nvPr/>
        </p:nvSpPr>
        <p:spPr>
          <a:xfrm>
            <a:off x="1512068" y="3285226"/>
            <a:ext cx="1318159"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914965" y="2918391"/>
            <a:ext cx="1318159"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5984341" y="5740824"/>
            <a:ext cx="2981790"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r>
              <a:rPr lang="en-US" dirty="0"/>
              <a:t>Also across subsystems! (e.g., APS to M1CS)</a:t>
            </a:r>
          </a:p>
        </p:txBody>
      </p:sp>
    </p:spTree>
    <p:extLst>
      <p:ext uri="{BB962C8B-B14F-4D97-AF65-F5344CB8AC3E}">
        <p14:creationId xmlns:p14="http://schemas.microsoft.com/office/powerpoint/2010/main" val="275859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TMT</a:t>
            </a:r>
          </a:p>
        </p:txBody>
      </p:sp>
      <p:sp>
        <p:nvSpPr>
          <p:cNvPr id="3" name="Title 2"/>
          <p:cNvSpPr>
            <a:spLocks noGrp="1"/>
          </p:cNvSpPr>
          <p:nvPr>
            <p:ph type="ctrTitle"/>
          </p:nvPr>
        </p:nvSpPr>
        <p:spPr/>
        <p:txBody>
          <a:bodyPr/>
          <a:lstStyle/>
          <a:p>
            <a:r>
              <a:rPr lang="en-US" dirty="0"/>
              <a:t>Application of </a:t>
            </a:r>
            <a:r>
              <a:rPr lang="en-US" dirty="0" err="1"/>
              <a:t>SysML</a:t>
            </a:r>
            <a:endParaRPr lang="en-US" dirty="0"/>
          </a:p>
        </p:txBody>
      </p:sp>
      <p:sp>
        <p:nvSpPr>
          <p:cNvPr id="4" name="Text Placeholder 3"/>
          <p:cNvSpPr>
            <a:spLocks noGrp="1"/>
          </p:cNvSpPr>
          <p:nvPr>
            <p:ph type="body" sz="quarter" idx="17"/>
          </p:nvPr>
        </p:nvSpPr>
        <p:spPr/>
        <p:txBody>
          <a:bodyPr/>
          <a:lstStyle/>
          <a:p>
            <a:pPr marL="342900" lvl="1" indent="-342900">
              <a:buFont typeface="Arial"/>
              <a:buChar char="•"/>
              <a:defRPr/>
            </a:pPr>
            <a:r>
              <a:rPr lang="en-US" sz="2200" dirty="0"/>
              <a:t>Developed by TMT International Observatory (TIO)</a:t>
            </a:r>
          </a:p>
          <a:p>
            <a:pPr lvl="1">
              <a:defRPr/>
            </a:pPr>
            <a:r>
              <a:rPr lang="en-US" sz="1800" dirty="0"/>
              <a:t>JPL participates in several subsystems of TMT</a:t>
            </a:r>
          </a:p>
          <a:p>
            <a:pPr lvl="1">
              <a:defRPr/>
            </a:pPr>
            <a:r>
              <a:rPr lang="en-US" sz="1800" dirty="0"/>
              <a:t>APS (and AO) team uses MBSE to analyze requirements, produce design, and perform analysis</a:t>
            </a:r>
          </a:p>
          <a:p>
            <a:pPr>
              <a:defRPr/>
            </a:pPr>
            <a:r>
              <a:rPr lang="en-US" sz="2200" dirty="0"/>
              <a:t>Alignment and Phasing System (APS)</a:t>
            </a:r>
          </a:p>
          <a:p>
            <a:pPr lvl="1">
              <a:defRPr/>
            </a:pPr>
            <a:r>
              <a:rPr lang="en-US" sz="1800" dirty="0"/>
              <a:t>Sensor responsible for measuring the pre-adaptive optics </a:t>
            </a:r>
            <a:r>
              <a:rPr lang="en-US" sz="1800" dirty="0" err="1"/>
              <a:t>wavefront</a:t>
            </a:r>
            <a:r>
              <a:rPr lang="en-US" sz="1800" dirty="0"/>
              <a:t> quality</a:t>
            </a:r>
          </a:p>
          <a:p>
            <a:pPr marL="457200" lvl="1" indent="0">
              <a:buNone/>
              <a:defRPr/>
            </a:pPr>
            <a:endParaRPr lang="en-US" sz="2400" dirty="0"/>
          </a:p>
          <a:p>
            <a:pPr marL="742950" lvl="2" indent="-342900">
              <a:defRPr/>
            </a:pPr>
            <a:endParaRPr lang="en-US" sz="2000" dirty="0"/>
          </a:p>
          <a:p>
            <a:pPr>
              <a:defRPr/>
            </a:pPr>
            <a:endParaRPr lang="en-US" sz="2800" dirty="0"/>
          </a:p>
          <a:p>
            <a:endParaRPr lang="en-US" sz="2200" dirty="0"/>
          </a:p>
        </p:txBody>
      </p:sp>
      <p:sp>
        <p:nvSpPr>
          <p:cNvPr id="5" name="Date Placeholder 4"/>
          <p:cNvSpPr>
            <a:spLocks noGrp="1"/>
          </p:cNvSpPr>
          <p:nvPr>
            <p:ph type="dt" sz="half" idx="18"/>
          </p:nvPr>
        </p:nvSpPr>
        <p:spPr/>
        <p:txBody>
          <a:bodyPr/>
          <a:lstStyle/>
          <a:p>
            <a:r>
              <a:rPr lang="en-US"/>
              <a:t>12 April 2018</a:t>
            </a:r>
            <a:endParaRPr lang="en-US" dirty="0"/>
          </a:p>
        </p:txBody>
      </p:sp>
      <p:sp>
        <p:nvSpPr>
          <p:cNvPr id="6" name="Footer Placeholder 5"/>
          <p:cNvSpPr>
            <a:spLocks noGrp="1"/>
          </p:cNvSpPr>
          <p:nvPr>
            <p:ph type="ftr" sz="quarter" idx="19"/>
          </p:nvPr>
        </p:nvSpPr>
        <p:spPr/>
        <p:txBody>
          <a:bodyPr/>
          <a:lstStyle/>
          <a:p>
            <a:r>
              <a:rPr lang="en-US"/>
              <a:t>For Planning and Discussion Purposes Only</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4</a:t>
            </a:fld>
            <a:endParaRPr lang="en-US" dirty="0"/>
          </a:p>
        </p:txBody>
      </p:sp>
      <p:sp>
        <p:nvSpPr>
          <p:cNvPr id="10" name="Title 2"/>
          <p:cNvSpPr txBox="1">
            <a:spLocks/>
          </p:cNvSpPr>
          <p:nvPr/>
        </p:nvSpPr>
        <p:spPr>
          <a:xfrm>
            <a:off x="5096255" y="298165"/>
            <a:ext cx="3677153"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pPr algn="r"/>
            <a:r>
              <a:rPr lang="en-US" b="0" dirty="0">
                <a:solidFill>
                  <a:schemeClr val="bg1"/>
                </a:solidFill>
                <a:latin typeface="Helvetica Light"/>
              </a:rPr>
              <a:t>The Thirty Meter Telescope (TMT) Project</a:t>
            </a:r>
          </a:p>
        </p:txBody>
      </p:sp>
      <p:sp>
        <p:nvSpPr>
          <p:cNvPr id="14" name="TextBox 13"/>
          <p:cNvSpPr txBox="1"/>
          <p:nvPr/>
        </p:nvSpPr>
        <p:spPr>
          <a:xfrm>
            <a:off x="68132" y="6541071"/>
            <a:ext cx="2354893" cy="246221"/>
          </a:xfrm>
          <a:prstGeom prst="rect">
            <a:avLst/>
          </a:prstGeom>
          <a:noFill/>
        </p:spPr>
        <p:txBody>
          <a:bodyPr wrap="square" rtlCol="0">
            <a:spAutoFit/>
          </a:bodyPr>
          <a:lstStyle/>
          <a:p>
            <a:r>
              <a:rPr lang="en-US" sz="1000" dirty="0" err="1">
                <a:solidFill>
                  <a:schemeClr val="bg1"/>
                </a:solidFill>
              </a:rPr>
              <a:t>www.tmt.org</a:t>
            </a:r>
            <a:endParaRPr lang="en-US" sz="1000" dirty="0">
              <a:solidFill>
                <a:schemeClr val="bg1"/>
              </a:solidFill>
            </a:endParaRPr>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35960" y="0"/>
            <a:ext cx="9179960" cy="6858000"/>
          </a:xfrm>
          <a:prstGeom prst="rect">
            <a:avLst/>
          </a:prstGeom>
        </p:spPr>
      </p:pic>
    </p:spTree>
    <p:extLst>
      <p:ext uri="{BB962C8B-B14F-4D97-AF65-F5344CB8AC3E}">
        <p14:creationId xmlns:p14="http://schemas.microsoft.com/office/powerpoint/2010/main" val="3344524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ctrTitle"/>
          </p:nvPr>
        </p:nvSpPr>
        <p:spPr>
          <a:xfrm>
            <a:off x="454026" y="246546"/>
            <a:ext cx="8232774" cy="436031"/>
          </a:xfrm>
        </p:spPr>
        <p:txBody>
          <a:bodyPr/>
          <a:lstStyle/>
          <a:p>
            <a:r>
              <a:rPr lang="en-CA" altLang="en-US" b="0" dirty="0">
                <a:solidFill>
                  <a:schemeClr val="bg1"/>
                </a:solidFill>
                <a:latin typeface="Helvetica Light" panose="020B0403020202020204"/>
              </a:rPr>
              <a:t>Run Analyses</a:t>
            </a:r>
          </a:p>
        </p:txBody>
      </p:sp>
      <p:sp>
        <p:nvSpPr>
          <p:cNvPr id="3" name="Content Placeholder 2"/>
          <p:cNvSpPr>
            <a:spLocks noGrp="1"/>
          </p:cNvSpPr>
          <p:nvPr>
            <p:ph idx="4294967295"/>
          </p:nvPr>
        </p:nvSpPr>
        <p:spPr>
          <a:xfrm>
            <a:off x="454026" y="944992"/>
            <a:ext cx="7536264" cy="4525963"/>
          </a:xfrm>
          <a:prstGeom prst="rect">
            <a:avLst/>
          </a:prstGeom>
        </p:spPr>
        <p:txBody>
          <a:bodyPr>
            <a:normAutofit/>
          </a:bodyPr>
          <a:lstStyle/>
          <a:p>
            <a:pPr>
              <a:defRPr/>
            </a:pPr>
            <a:r>
              <a:rPr lang="en-US" sz="2000" dirty="0">
                <a:solidFill>
                  <a:schemeClr val="bg1"/>
                </a:solidFill>
                <a:latin typeface="Helvetica" pitchFamily="2" charset="0"/>
              </a:rPr>
              <a:t>Run a configured analysis with a simulation engine on the initial conditions to get the final </a:t>
            </a:r>
            <a:r>
              <a:rPr lang="en-US" sz="2000" dirty="0" smtClean="0">
                <a:solidFill>
                  <a:schemeClr val="bg1"/>
                </a:solidFill>
                <a:latin typeface="Helvetica" pitchFamily="2" charset="0"/>
              </a:rPr>
              <a:t>conditions</a:t>
            </a:r>
          </a:p>
          <a:p>
            <a:pPr>
              <a:defRPr/>
            </a:pPr>
            <a:r>
              <a:rPr lang="en-US" sz="2000" dirty="0">
                <a:solidFill>
                  <a:schemeClr val="accent5">
                    <a:lumMod val="60000"/>
                    <a:lumOff val="40000"/>
                  </a:schemeClr>
                </a:solidFill>
              </a:rPr>
              <a:t>P</a:t>
            </a:r>
            <a:r>
              <a:rPr lang="en-US" sz="2000" dirty="0" smtClean="0">
                <a:solidFill>
                  <a:schemeClr val="accent5">
                    <a:lumMod val="60000"/>
                    <a:lumOff val="40000"/>
                  </a:schemeClr>
                </a:solidFill>
              </a:rPr>
              <a:t>roduce </a:t>
            </a:r>
            <a:r>
              <a:rPr lang="en-US" sz="2000" dirty="0">
                <a:solidFill>
                  <a:schemeClr val="accent5">
                    <a:lumMod val="60000"/>
                    <a:lumOff val="40000"/>
                  </a:schemeClr>
                </a:solidFill>
              </a:rPr>
              <a:t>the analyses declaratively, </a:t>
            </a:r>
            <a:r>
              <a:rPr lang="en-US" sz="2000" dirty="0" err="1">
                <a:solidFill>
                  <a:schemeClr val="accent5">
                    <a:lumMod val="60000"/>
                    <a:lumOff val="40000"/>
                  </a:schemeClr>
                </a:solidFill>
              </a:rPr>
              <a:t>repeatably</a:t>
            </a:r>
            <a:r>
              <a:rPr lang="en-US" sz="2000" dirty="0">
                <a:solidFill>
                  <a:schemeClr val="accent5">
                    <a:lumMod val="60000"/>
                    <a:lumOff val="40000"/>
                  </a:schemeClr>
                </a:solidFill>
              </a:rPr>
              <a:t> (in any system), without a single line of project-specific </a:t>
            </a:r>
            <a:r>
              <a:rPr lang="en-US" sz="2000" dirty="0" smtClean="0">
                <a:solidFill>
                  <a:schemeClr val="accent5">
                    <a:lumMod val="60000"/>
                    <a:lumOff val="40000"/>
                  </a:schemeClr>
                </a:solidFill>
              </a:rPr>
              <a:t>code -&gt; reducing </a:t>
            </a:r>
            <a:r>
              <a:rPr lang="en-US" sz="2000" dirty="0">
                <a:solidFill>
                  <a:schemeClr val="accent5">
                    <a:lumMod val="60000"/>
                    <a:lumOff val="40000"/>
                  </a:schemeClr>
                </a:solidFill>
              </a:rPr>
              <a:t>time and </a:t>
            </a:r>
            <a:r>
              <a:rPr lang="en-US" sz="2000" dirty="0" smtClean="0">
                <a:solidFill>
                  <a:schemeClr val="accent5">
                    <a:lumMod val="60000"/>
                    <a:lumOff val="40000"/>
                  </a:schemeClr>
                </a:solidFill>
              </a:rPr>
              <a:t>resources</a:t>
            </a:r>
            <a:endParaRPr lang="en-US" sz="2000" dirty="0">
              <a:solidFill>
                <a:schemeClr val="accent5">
                  <a:lumMod val="60000"/>
                  <a:lumOff val="40000"/>
                </a:schemeClr>
              </a:solidFill>
              <a:latin typeface="Helvetica" pitchFamily="2" charset="0"/>
            </a:endParaRPr>
          </a:p>
          <a:p>
            <a:pPr>
              <a:defRPr/>
            </a:pPr>
            <a:r>
              <a:rPr lang="en-US" sz="2000" dirty="0">
                <a:solidFill>
                  <a:schemeClr val="bg1"/>
                </a:solidFill>
                <a:latin typeface="Helvetica" pitchFamily="2" charset="0"/>
              </a:rPr>
              <a:t>Produce the following views on final conditions</a:t>
            </a:r>
          </a:p>
          <a:p>
            <a:pPr lvl="1">
              <a:defRPr/>
            </a:pPr>
            <a:r>
              <a:rPr lang="en-US" sz="1800" b="1" dirty="0">
                <a:solidFill>
                  <a:schemeClr val="bg1"/>
                </a:solidFill>
                <a:latin typeface="Helvetica" pitchFamily="2" charset="0"/>
              </a:rPr>
              <a:t>Table</a:t>
            </a:r>
            <a:r>
              <a:rPr lang="en-US" sz="1800" dirty="0">
                <a:solidFill>
                  <a:schemeClr val="bg1"/>
                </a:solidFill>
                <a:latin typeface="Helvetica" pitchFamily="2" charset="0"/>
              </a:rPr>
              <a:t> showing final analysis values (e.g. peak power) and the constraint’s pass/fail status for each scenario</a:t>
            </a:r>
          </a:p>
          <a:p>
            <a:pPr lvl="1">
              <a:defRPr/>
            </a:pPr>
            <a:r>
              <a:rPr lang="en-US" sz="1800" b="1" dirty="0">
                <a:solidFill>
                  <a:schemeClr val="bg1"/>
                </a:solidFill>
                <a:latin typeface="Helvetica" pitchFamily="2" charset="0"/>
              </a:rPr>
              <a:t>Timelines</a:t>
            </a:r>
            <a:r>
              <a:rPr lang="en-US" sz="1800" dirty="0">
                <a:solidFill>
                  <a:schemeClr val="bg1"/>
                </a:solidFill>
                <a:latin typeface="Helvetica" pitchFamily="2" charset="0"/>
              </a:rPr>
              <a:t>: state changes for components over time</a:t>
            </a:r>
          </a:p>
          <a:p>
            <a:pPr lvl="1">
              <a:defRPr/>
            </a:pPr>
            <a:r>
              <a:rPr lang="en-US" sz="1800" b="1" dirty="0">
                <a:solidFill>
                  <a:schemeClr val="bg1"/>
                </a:solidFill>
                <a:latin typeface="Helvetica" pitchFamily="2" charset="0"/>
              </a:rPr>
              <a:t>Value profiles</a:t>
            </a:r>
            <a:r>
              <a:rPr lang="en-US" sz="1800" dirty="0">
                <a:solidFill>
                  <a:schemeClr val="bg1"/>
                </a:solidFill>
                <a:latin typeface="Helvetica" pitchFamily="2" charset="0"/>
              </a:rPr>
              <a:t>: total rolled up values over time</a:t>
            </a:r>
          </a:p>
        </p:txBody>
      </p:sp>
      <p:pic>
        <p:nvPicPr>
          <p:cNvPr id="4" name="Picture 3"/>
          <p:cNvPicPr>
            <a:picLocks noChangeAspect="1"/>
          </p:cNvPicPr>
          <p:nvPr/>
        </p:nvPicPr>
        <p:blipFill rotWithShape="1">
          <a:blip r:embed="rId3"/>
          <a:srcRect b="16145"/>
          <a:stretch/>
        </p:blipFill>
        <p:spPr>
          <a:xfrm>
            <a:off x="6184764" y="3807154"/>
            <a:ext cx="2607263" cy="1752600"/>
          </a:xfrm>
          <a:prstGeom prst="rect">
            <a:avLst/>
          </a:prstGeom>
        </p:spPr>
      </p:pic>
      <p:pic>
        <p:nvPicPr>
          <p:cNvPr id="5" name="Picture 4"/>
          <p:cNvPicPr>
            <a:picLocks noChangeAspect="1"/>
          </p:cNvPicPr>
          <p:nvPr/>
        </p:nvPicPr>
        <p:blipFill rotWithShape="1">
          <a:blip r:embed="rId4"/>
          <a:srcRect r="77500"/>
          <a:stretch/>
        </p:blipFill>
        <p:spPr>
          <a:xfrm>
            <a:off x="5326012" y="5648553"/>
            <a:ext cx="3581400" cy="941631"/>
          </a:xfrm>
          <a:prstGeom prst="rect">
            <a:avLst/>
          </a:prstGeom>
        </p:spPr>
      </p:pic>
      <p:pic>
        <p:nvPicPr>
          <p:cNvPr id="6" name="Picture 5"/>
          <p:cNvPicPr>
            <a:picLocks noChangeAspect="1"/>
          </p:cNvPicPr>
          <p:nvPr/>
        </p:nvPicPr>
        <p:blipFill>
          <a:blip r:embed="rId5"/>
          <a:stretch>
            <a:fillRect/>
          </a:stretch>
        </p:blipFill>
        <p:spPr>
          <a:xfrm>
            <a:off x="145687" y="4308230"/>
            <a:ext cx="5121955" cy="2459553"/>
          </a:xfrm>
          <a:prstGeom prst="rect">
            <a:avLst/>
          </a:prstGeom>
        </p:spPr>
      </p:pic>
    </p:spTree>
    <p:extLst>
      <p:ext uri="{BB962C8B-B14F-4D97-AF65-F5344CB8AC3E}">
        <p14:creationId xmlns:p14="http://schemas.microsoft.com/office/powerpoint/2010/main" val="2145991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System Context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73" y="1646801"/>
            <a:ext cx="7572053" cy="4964989"/>
          </a:xfrm>
          <a:prstGeom prst="rect">
            <a:avLst/>
          </a:prstGeom>
        </p:spPr>
      </p:pic>
    </p:spTree>
    <p:extLst>
      <p:ext uri="{BB962C8B-B14F-4D97-AF65-F5344CB8AC3E}">
        <p14:creationId xmlns:p14="http://schemas.microsoft.com/office/powerpoint/2010/main" val="3017797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Analysis Context</a:t>
            </a:r>
            <a:endParaRPr lang="en-US" sz="2800" dirty="0">
              <a:solidFill>
                <a:schemeClr val="bg1"/>
              </a:solidFill>
              <a:latin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442" y="1847321"/>
            <a:ext cx="6197600" cy="4279900"/>
          </a:xfrm>
          <a:prstGeom prst="rect">
            <a:avLst/>
          </a:prstGeom>
        </p:spPr>
      </p:pic>
    </p:spTree>
    <p:extLst>
      <p:ext uri="{BB962C8B-B14F-4D97-AF65-F5344CB8AC3E}">
        <p14:creationId xmlns:p14="http://schemas.microsoft.com/office/powerpoint/2010/main" val="3752620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Context Educational Example</a:t>
            </a:r>
            <a:endParaRPr lang="en-US" sz="2800" dirty="0">
              <a:solidFill>
                <a:schemeClr val="bg1"/>
              </a:solidFill>
              <a:latin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5831"/>
            <a:ext cx="9144000" cy="4383074"/>
          </a:xfrm>
          <a:prstGeom prst="rect">
            <a:avLst/>
          </a:prstGeom>
        </p:spPr>
      </p:pic>
    </p:spTree>
    <p:extLst>
      <p:ext uri="{BB962C8B-B14F-4D97-AF65-F5344CB8AC3E}">
        <p14:creationId xmlns:p14="http://schemas.microsoft.com/office/powerpoint/2010/main" val="48669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Behavior Ship</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41123"/>
            <a:ext cx="7368507" cy="5201299"/>
          </a:xfrm>
          <a:prstGeom prst="rect">
            <a:avLst/>
          </a:prstGeom>
        </p:spPr>
      </p:pic>
    </p:spTree>
    <p:extLst>
      <p:ext uri="{BB962C8B-B14F-4D97-AF65-F5344CB8AC3E}">
        <p14:creationId xmlns:p14="http://schemas.microsoft.com/office/powerpoint/2010/main" val="74780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92" y="1453664"/>
            <a:ext cx="6943419" cy="44314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26" y="1633006"/>
            <a:ext cx="5691997" cy="3022600"/>
          </a:xfrm>
          <a:prstGeom prst="rect">
            <a:avLst/>
          </a:prstGeom>
          <a:effectLst>
            <a:outerShdw blurRad="63500" sx="102000" sy="102000" algn="ctr" rotWithShape="0">
              <a:prstClr val="black">
                <a:alpha val="40000"/>
              </a:prstClr>
            </a:outerShdw>
          </a:effectLst>
        </p:spPr>
      </p:pic>
      <p:cxnSp>
        <p:nvCxnSpPr>
          <p:cNvPr id="17" name="Curved Connector 16"/>
          <p:cNvCxnSpPr/>
          <p:nvPr/>
        </p:nvCxnSpPr>
        <p:spPr>
          <a:xfrm flipV="1">
            <a:off x="2442754" y="4271554"/>
            <a:ext cx="731520" cy="600892"/>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86784" y="5043485"/>
            <a:ext cx="4700016"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Analysis context aggregates conceptual model, binds formalized requirement, and triggers verification use case</a:t>
            </a:r>
          </a:p>
        </p:txBody>
      </p:sp>
    </p:spTree>
    <p:extLst>
      <p:ext uri="{BB962C8B-B14F-4D97-AF65-F5344CB8AC3E}">
        <p14:creationId xmlns:p14="http://schemas.microsoft.com/office/powerpoint/2010/main" val="4232703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92" y="1453664"/>
            <a:ext cx="6943419" cy="443143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104" y="2024884"/>
            <a:ext cx="4795650" cy="4142021"/>
          </a:xfrm>
          <a:prstGeom prst="rect">
            <a:avLst/>
          </a:prstGeom>
          <a:noFill/>
          <a:ln>
            <a:noFill/>
          </a:ln>
          <a:effectLst>
            <a:outerShdw blurRad="63500" sx="102000" sy="102000" algn="ctr" rotWithShape="0">
              <a:prstClr val="black">
                <a:alpha val="40000"/>
              </a:prstClr>
            </a:outerShdw>
          </a:effectLst>
        </p:spPr>
      </p:pic>
      <p:cxnSp>
        <p:nvCxnSpPr>
          <p:cNvPr id="12" name="Curved Connector 11"/>
          <p:cNvCxnSpPr/>
          <p:nvPr/>
        </p:nvCxnSpPr>
        <p:spPr>
          <a:xfrm flipV="1">
            <a:off x="3213462" y="4807131"/>
            <a:ext cx="822964" cy="470264"/>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26321" y="3194024"/>
            <a:ext cx="2488183"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Use case initiated with same message passing mechanism</a:t>
            </a:r>
          </a:p>
        </p:txBody>
      </p:sp>
    </p:spTree>
    <p:extLst>
      <p:ext uri="{BB962C8B-B14F-4D97-AF65-F5344CB8AC3E}">
        <p14:creationId xmlns:p14="http://schemas.microsoft.com/office/powerpoint/2010/main" val="3721285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8" name="Cam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764" y="1330002"/>
            <a:ext cx="7964472" cy="4972264"/>
          </a:xfrm>
          <a:prstGeom prst="rect">
            <a:avLst/>
          </a:prstGeom>
        </p:spPr>
      </p:pic>
    </p:spTree>
    <p:extLst>
      <p:ext uri="{BB962C8B-B14F-4D97-AF65-F5344CB8AC3E}">
        <p14:creationId xmlns:p14="http://schemas.microsoft.com/office/powerpoint/2010/main" val="426188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Simulation Configuration with Cameo</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704" y="1281548"/>
            <a:ext cx="6659612" cy="4912829"/>
          </a:xfrm>
          <a:prstGeom prst="rect">
            <a:avLst/>
          </a:prstGeom>
        </p:spPr>
      </p:pic>
    </p:spTree>
    <p:extLst>
      <p:ext uri="{BB962C8B-B14F-4D97-AF65-F5344CB8AC3E}">
        <p14:creationId xmlns:p14="http://schemas.microsoft.com/office/powerpoint/2010/main" val="47603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Executing a scenario</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7615"/>
            <a:ext cx="9144000" cy="1922770"/>
          </a:xfrm>
          <a:prstGeom prst="rect">
            <a:avLst/>
          </a:prstGeom>
        </p:spPr>
      </p:pic>
    </p:spTree>
    <p:extLst>
      <p:ext uri="{BB962C8B-B14F-4D97-AF65-F5344CB8AC3E}">
        <p14:creationId xmlns:p14="http://schemas.microsoft.com/office/powerpoint/2010/main" val="4161601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B3026C-E1D7-F745-A087-70316C910BEB}"/>
              </a:ext>
            </a:extLst>
          </p:cNvPr>
          <p:cNvSpPr>
            <a:spLocks noGrp="1"/>
          </p:cNvSpPr>
          <p:nvPr>
            <p:ph type="body" sz="quarter" idx="19"/>
          </p:nvPr>
        </p:nvSpPr>
        <p:spPr/>
        <p:txBody>
          <a:bodyPr/>
          <a:lstStyle/>
          <a:p>
            <a:r>
              <a:rPr lang="en-US" b="0" dirty="0">
                <a:latin typeface="Helvetica Light"/>
              </a:rPr>
              <a:t>Agenda</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3CDAB0B8-A9E8-DA49-ADA8-845F0B24210D}"/>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TMT and MBSE Approach</a:t>
            </a:r>
          </a:p>
          <a:p>
            <a:pPr marL="285750" indent="-285750">
              <a:buFont typeface="Arial" panose="020B0604020202020204" pitchFamily="34" charset="0"/>
              <a:buChar char="•"/>
            </a:pPr>
            <a:r>
              <a:rPr lang="en-US" dirty="0"/>
              <a:t>Cookbook Principles</a:t>
            </a:r>
          </a:p>
          <a:p>
            <a:r>
              <a:rPr lang="en-US" dirty="0"/>
              <a:t>Selected Cookbook </a:t>
            </a:r>
            <a:r>
              <a:rPr lang="en-US" dirty="0" smtClean="0"/>
              <a:t>Patterns</a:t>
            </a:r>
            <a:endParaRPr lang="en-US" dirty="0"/>
          </a:p>
          <a:p>
            <a:pPr marL="285750" indent="-285750">
              <a:buFont typeface="Arial" panose="020B0604020202020204" pitchFamily="34" charset="0"/>
              <a:buChar char="•"/>
            </a:pPr>
            <a:endParaRPr lang="en-US" dirty="0"/>
          </a:p>
        </p:txBody>
      </p:sp>
      <p:sp>
        <p:nvSpPr>
          <p:cNvPr id="2" name="Right Arrow 1"/>
          <p:cNvSpPr/>
          <p:nvPr/>
        </p:nvSpPr>
        <p:spPr>
          <a:xfrm>
            <a:off x="3301068" y="2656080"/>
            <a:ext cx="978408" cy="484632"/>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227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Simulation Run</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8790"/>
            <a:ext cx="9144000" cy="2640419"/>
          </a:xfrm>
          <a:prstGeom prst="rect">
            <a:avLst/>
          </a:prstGeom>
        </p:spPr>
      </p:pic>
    </p:spTree>
    <p:extLst>
      <p:ext uri="{BB962C8B-B14F-4D97-AF65-F5344CB8AC3E}">
        <p14:creationId xmlns:p14="http://schemas.microsoft.com/office/powerpoint/2010/main" val="170442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13" y="467896"/>
            <a:ext cx="8232774" cy="436031"/>
          </a:xfrm>
        </p:spPr>
        <p:txBody>
          <a:bodyPr/>
          <a:lstStyle/>
          <a:p>
            <a:r>
              <a:rPr lang="en-US" b="0" dirty="0" smtClean="0">
                <a:latin typeface="Helvetica Light"/>
              </a:rPr>
              <a:t>Analysis by Simulation</a:t>
            </a:r>
            <a:endParaRPr lang="en-US" b="0" dirty="0">
              <a:latin typeface="Helvetica Ligh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357" y="1071132"/>
            <a:ext cx="6581286" cy="5786868"/>
          </a:xfrm>
          <a:prstGeom prst="rect">
            <a:avLst/>
          </a:prstGeom>
        </p:spPr>
      </p:pic>
    </p:spTree>
    <p:extLst>
      <p:ext uri="{BB962C8B-B14F-4D97-AF65-F5344CB8AC3E}">
        <p14:creationId xmlns:p14="http://schemas.microsoft.com/office/powerpoint/2010/main" val="3071099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Single Element Analysis Context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81" y="1677490"/>
            <a:ext cx="7818077" cy="4802533"/>
          </a:xfrm>
          <a:prstGeom prst="rect">
            <a:avLst/>
          </a:prstGeom>
        </p:spPr>
      </p:pic>
    </p:spTree>
    <p:extLst>
      <p:ext uri="{BB962C8B-B14F-4D97-AF65-F5344CB8AC3E}">
        <p14:creationId xmlns:p14="http://schemas.microsoft.com/office/powerpoint/2010/main" val="42379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Behavior with </a:t>
            </a:r>
            <a:r>
              <a:rPr lang="en-US" sz="2800" dirty="0" err="1" smtClean="0">
                <a:solidFill>
                  <a:schemeClr val="bg1"/>
                </a:solidFill>
                <a:latin typeface="Helvetica Light"/>
              </a:rPr>
              <a:t>Probablity</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50" y="1443772"/>
            <a:ext cx="5127709" cy="5414228"/>
          </a:xfrm>
          <a:prstGeom prst="rect">
            <a:avLst/>
          </a:prstGeom>
        </p:spPr>
      </p:pic>
    </p:spTree>
    <p:extLst>
      <p:ext uri="{BB962C8B-B14F-4D97-AF65-F5344CB8AC3E}">
        <p14:creationId xmlns:p14="http://schemas.microsoft.com/office/powerpoint/2010/main" val="98174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Example Quadrupedal Robot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74" y="1473276"/>
            <a:ext cx="7284378" cy="5373267"/>
          </a:xfrm>
          <a:prstGeom prst="rect">
            <a:avLst/>
          </a:prstGeom>
        </p:spPr>
      </p:pic>
    </p:spTree>
    <p:extLst>
      <p:ext uri="{BB962C8B-B14F-4D97-AF65-F5344CB8AC3E}">
        <p14:creationId xmlns:p14="http://schemas.microsoft.com/office/powerpoint/2010/main" val="349071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Behavior with probability</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5" y="1440864"/>
            <a:ext cx="8102710" cy="5417136"/>
          </a:xfrm>
          <a:prstGeom prst="rect">
            <a:avLst/>
          </a:prstGeom>
        </p:spPr>
      </p:pic>
    </p:spTree>
    <p:extLst>
      <p:ext uri="{BB962C8B-B14F-4D97-AF65-F5344CB8AC3E}">
        <p14:creationId xmlns:p14="http://schemas.microsoft.com/office/powerpoint/2010/main" val="1955005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Individual Results</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15" y="2183099"/>
            <a:ext cx="8543333" cy="2162870"/>
          </a:xfrm>
          <a:prstGeom prst="rect">
            <a:avLst/>
          </a:prstGeom>
        </p:spPr>
      </p:pic>
    </p:spTree>
    <p:extLst>
      <p:ext uri="{BB962C8B-B14F-4D97-AF65-F5344CB8AC3E}">
        <p14:creationId xmlns:p14="http://schemas.microsoft.com/office/powerpoint/2010/main" val="319088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1567"/>
            <a:ext cx="8520600" cy="763600"/>
          </a:xfrm>
        </p:spPr>
        <p:txBody>
          <a:bodyPr/>
          <a:lstStyle/>
          <a:p>
            <a:r>
              <a:rPr lang="en-US" sz="2800" dirty="0" smtClean="0">
                <a:solidFill>
                  <a:schemeClr val="bg1"/>
                </a:solidFill>
                <a:latin typeface="Helvetica Light"/>
              </a:rPr>
              <a:t>Analysis Context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75" y="1092798"/>
            <a:ext cx="6216648" cy="5487800"/>
          </a:xfrm>
          <a:prstGeom prst="rect">
            <a:avLst/>
          </a:prstGeom>
        </p:spPr>
      </p:pic>
    </p:spTree>
    <p:extLst>
      <p:ext uri="{BB962C8B-B14F-4D97-AF65-F5344CB8AC3E}">
        <p14:creationId xmlns:p14="http://schemas.microsoft.com/office/powerpoint/2010/main" val="2435116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Analysis Result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39" y="3243719"/>
            <a:ext cx="8726409" cy="619364"/>
          </a:xfrm>
          <a:prstGeom prst="rect">
            <a:avLst/>
          </a:prstGeom>
        </p:spPr>
      </p:pic>
    </p:spTree>
    <p:extLst>
      <p:ext uri="{BB962C8B-B14F-4D97-AF65-F5344CB8AC3E}">
        <p14:creationId xmlns:p14="http://schemas.microsoft.com/office/powerpoint/2010/main" val="680389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2868"/>
            <a:ext cx="8520600" cy="763600"/>
          </a:xfrm>
        </p:spPr>
        <p:txBody>
          <a:bodyPr/>
          <a:lstStyle/>
          <a:p>
            <a:r>
              <a:rPr lang="en-US" sz="2800" dirty="0" smtClean="0">
                <a:solidFill>
                  <a:schemeClr val="bg1"/>
                </a:solidFill>
                <a:latin typeface="Helvetica Light"/>
              </a:rPr>
              <a:t>Cameo Simulation Toolkit</a:t>
            </a:r>
            <a:endParaRPr lang="en-US" sz="2800" dirty="0">
              <a:solidFill>
                <a:schemeClr val="bg1"/>
              </a:solidFill>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1" y="1356967"/>
            <a:ext cx="3614316" cy="44314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9159" y="2281296"/>
            <a:ext cx="4440420" cy="365883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r="-833" b="43820"/>
          <a:stretch/>
        </p:blipFill>
        <p:spPr>
          <a:xfrm>
            <a:off x="4064172" y="4651864"/>
            <a:ext cx="4629972" cy="1750060"/>
          </a:xfrm>
          <a:prstGeom prst="rect">
            <a:avLst/>
          </a:prstGeom>
        </p:spPr>
      </p:pic>
    </p:spTree>
    <p:extLst>
      <p:ext uri="{BB962C8B-B14F-4D97-AF65-F5344CB8AC3E}">
        <p14:creationId xmlns:p14="http://schemas.microsoft.com/office/powerpoint/2010/main" val="498597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25" y="381000"/>
            <a:ext cx="8813549" cy="914400"/>
          </a:xfrm>
        </p:spPr>
        <p:txBody>
          <a:bodyPr>
            <a:noAutofit/>
          </a:bodyPr>
          <a:lstStyle/>
          <a:p>
            <a:r>
              <a:rPr lang="en-US" sz="2800" dirty="0">
                <a:solidFill>
                  <a:schemeClr val="bg1"/>
                </a:solidFill>
                <a:latin typeface="Helvetica Light" panose="020B0403020202020204"/>
              </a:rPr>
              <a:t>TMT applies “Hybrid” Systems Engineering Approach </a:t>
            </a:r>
          </a:p>
        </p:txBody>
      </p:sp>
      <p:sp>
        <p:nvSpPr>
          <p:cNvPr id="3" name="Content Placeholder 2"/>
          <p:cNvSpPr>
            <a:spLocks noGrp="1"/>
          </p:cNvSpPr>
          <p:nvPr>
            <p:ph sz="half" idx="2"/>
          </p:nvPr>
        </p:nvSpPr>
        <p:spPr>
          <a:xfrm>
            <a:off x="457200" y="2021434"/>
            <a:ext cx="3921920" cy="2332037"/>
          </a:xfrm>
        </p:spPr>
        <p:txBody>
          <a:bodyPr/>
          <a:lstStyle/>
          <a:p>
            <a:pPr marL="0" indent="0">
              <a:buNone/>
            </a:pPr>
            <a:r>
              <a:rPr lang="en-US" dirty="0">
                <a:solidFill>
                  <a:schemeClr val="bg1"/>
                </a:solidFill>
              </a:rPr>
              <a:t>Traditional SE</a:t>
            </a:r>
          </a:p>
          <a:p>
            <a:pPr marL="458788" lvl="1" indent="-225425"/>
            <a:r>
              <a:rPr lang="en-US" dirty="0">
                <a:solidFill>
                  <a:schemeClr val="bg1"/>
                </a:solidFill>
              </a:rPr>
              <a:t>Clear, defined deliverables</a:t>
            </a:r>
          </a:p>
          <a:p>
            <a:pPr marL="458788" lvl="1" indent="-225425"/>
            <a:r>
              <a:rPr lang="en-US" dirty="0">
                <a:solidFill>
                  <a:schemeClr val="bg1"/>
                </a:solidFill>
              </a:rPr>
              <a:t>Easily accessible</a:t>
            </a:r>
          </a:p>
          <a:p>
            <a:pPr marL="458788" lvl="1" indent="-225425"/>
            <a:r>
              <a:rPr lang="en-US" dirty="0">
                <a:solidFill>
                  <a:schemeClr val="bg1"/>
                </a:solidFill>
              </a:rPr>
              <a:t>Shallow learning curve</a:t>
            </a:r>
          </a:p>
          <a:p>
            <a:pPr marL="458788" lvl="1" indent="-225425"/>
            <a:r>
              <a:rPr lang="en-US" dirty="0">
                <a:solidFill>
                  <a:schemeClr val="bg1"/>
                </a:solidFill>
              </a:rPr>
              <a:t>Simple traceability</a:t>
            </a:r>
          </a:p>
        </p:txBody>
      </p:sp>
      <p:sp>
        <p:nvSpPr>
          <p:cNvPr id="6" name="Content Placeholder 5"/>
          <p:cNvSpPr>
            <a:spLocks noGrp="1"/>
          </p:cNvSpPr>
          <p:nvPr>
            <p:ph sz="quarter" idx="4"/>
          </p:nvPr>
        </p:nvSpPr>
        <p:spPr>
          <a:xfrm>
            <a:off x="4300396" y="1991270"/>
            <a:ext cx="4386404" cy="3241141"/>
          </a:xfrm>
        </p:spPr>
        <p:txBody>
          <a:bodyPr/>
          <a:lstStyle/>
          <a:p>
            <a:pPr marL="0" indent="0">
              <a:buNone/>
            </a:pPr>
            <a:r>
              <a:rPr lang="en-US" dirty="0">
                <a:solidFill>
                  <a:schemeClr val="bg1"/>
                </a:solidFill>
              </a:rPr>
              <a:t>MBSE</a:t>
            </a:r>
          </a:p>
          <a:p>
            <a:pPr marL="458788" lvl="1" indent="-225425"/>
            <a:r>
              <a:rPr lang="en-US" dirty="0">
                <a:solidFill>
                  <a:schemeClr val="bg1"/>
                </a:solidFill>
              </a:rPr>
              <a:t>Understanding behaviors of a system</a:t>
            </a:r>
          </a:p>
          <a:p>
            <a:pPr marL="458788" lvl="1" indent="-225425"/>
            <a:r>
              <a:rPr lang="en-US" dirty="0">
                <a:solidFill>
                  <a:schemeClr val="bg1"/>
                </a:solidFill>
              </a:rPr>
              <a:t>“Rich” capability to represent complex systems</a:t>
            </a:r>
          </a:p>
          <a:p>
            <a:pPr marL="458788" lvl="1" indent="-225425"/>
            <a:endParaRPr lang="en-US" dirty="0">
              <a:solidFill>
                <a:schemeClr val="bg1"/>
              </a:solidFill>
            </a:endParaRPr>
          </a:p>
        </p:txBody>
      </p:sp>
      <p:sp>
        <p:nvSpPr>
          <p:cNvPr id="4" name="TextBox 3"/>
          <p:cNvSpPr txBox="1"/>
          <p:nvPr/>
        </p:nvSpPr>
        <p:spPr>
          <a:xfrm>
            <a:off x="772845" y="5079505"/>
            <a:ext cx="7598310" cy="553998"/>
          </a:xfrm>
          <a:prstGeom prst="rect">
            <a:avLst/>
          </a:prstGeom>
          <a:solidFill>
            <a:schemeClr val="accent2"/>
          </a:solidFill>
          <a:effectLst>
            <a:glow rad="635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bg1"/>
                </a:solidFill>
                <a:effectLst/>
                <a:uLnTx/>
                <a:uFillTx/>
                <a:latin typeface="Arial"/>
                <a:ea typeface="+mn-ea"/>
                <a:cs typeface="+mn-cs"/>
              </a:rPr>
              <a:t>Exploit the advantages of each approach</a:t>
            </a:r>
          </a:p>
        </p:txBody>
      </p:sp>
    </p:spTree>
    <p:extLst>
      <p:ext uri="{BB962C8B-B14F-4D97-AF65-F5344CB8AC3E}">
        <p14:creationId xmlns:p14="http://schemas.microsoft.com/office/powerpoint/2010/main" val="29101108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Error Roll-up Pattern</a:t>
            </a:r>
            <a:endParaRPr lang="en-US" sz="2800" dirty="0">
              <a:solidFill>
                <a:schemeClr val="bg1"/>
              </a:solidFill>
              <a:latin typeface="Helvetica Light"/>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srgbClr val="FFFFFF"/>
                </a:solidFill>
                <a:effectLst/>
                <a:uLnTx/>
                <a:uFillTx/>
                <a:latin typeface="Helvetica"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 sz="900" b="0" i="0" u="none" strike="noStrike" kern="1200" cap="none" spc="0" normalizeH="0" baseline="0" noProof="0">
              <a:ln>
                <a:noFill/>
              </a:ln>
              <a:solidFill>
                <a:srgbClr val="FFFFFF"/>
              </a:solidFill>
              <a:effectLst/>
              <a:uLnTx/>
              <a:uFillTx/>
              <a:latin typeface="Helvetica" pitchFamily="2" charset="0"/>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643"/>
            <a:ext cx="9144000" cy="5337357"/>
          </a:xfrm>
          <a:prstGeom prst="rect">
            <a:avLst/>
          </a:prstGeom>
        </p:spPr>
      </p:pic>
    </p:spTree>
    <p:extLst>
      <p:ext uri="{BB962C8B-B14F-4D97-AF65-F5344CB8AC3E}">
        <p14:creationId xmlns:p14="http://schemas.microsoft.com/office/powerpoint/2010/main" val="428130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RSS Parametric Model</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9929"/>
            <a:ext cx="9144000" cy="2978142"/>
          </a:xfrm>
          <a:prstGeom prst="rect">
            <a:avLst/>
          </a:prstGeom>
        </p:spPr>
      </p:pic>
    </p:spTree>
    <p:extLst>
      <p:ext uri="{BB962C8B-B14F-4D97-AF65-F5344CB8AC3E}">
        <p14:creationId xmlns:p14="http://schemas.microsoft.com/office/powerpoint/2010/main" val="262715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lt1"/>
                </a:solidFill>
                <a:latin typeface="Helvetica Light"/>
                <a:ea typeface="Arial"/>
                <a:cs typeface="Arial"/>
                <a:sym typeface="Arial"/>
              </a:rPr>
              <a:t>APS - Alignment error of the M3 to APS interface</a:t>
            </a:r>
            <a:br>
              <a:rPr lang="en-US" sz="2800" dirty="0">
                <a:solidFill>
                  <a:schemeClr val="lt1"/>
                </a:solidFill>
                <a:latin typeface="Helvetica Light"/>
                <a:ea typeface="Arial"/>
                <a:cs typeface="Arial"/>
                <a:sym typeface="Arial"/>
              </a:rPr>
            </a:br>
            <a:endParaRPr lang="en-US" sz="2800" dirty="0">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64" y="1633693"/>
            <a:ext cx="7712127" cy="4117401"/>
          </a:xfrm>
          <a:prstGeom prst="rect">
            <a:avLst/>
          </a:prstGeom>
        </p:spPr>
      </p:pic>
      <p:sp>
        <p:nvSpPr>
          <p:cNvPr id="4" name="Rounded Rectangle 3"/>
          <p:cNvSpPr/>
          <p:nvPr/>
        </p:nvSpPr>
        <p:spPr>
          <a:xfrm>
            <a:off x="6327191" y="5585507"/>
            <a:ext cx="2365959" cy="70050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p:cNvSpPr txBox="1"/>
          <p:nvPr/>
        </p:nvSpPr>
        <p:spPr>
          <a:xfrm>
            <a:off x="5914440" y="5751094"/>
            <a:ext cx="300935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FF"/>
                </a:solidFill>
                <a:effectLst/>
                <a:uLnTx/>
                <a:uFillTx/>
                <a:latin typeface="Arial"/>
                <a:ea typeface="+mn-ea"/>
                <a:cs typeface="+mn-cs"/>
              </a:rPr>
              <a:t>Context</a:t>
            </a:r>
            <a:endParaRPr kumimoji="0" lang="en-US" sz="1800" b="1" i="0" u="none" strike="noStrike" kern="1200" cap="none" spc="0" normalizeH="0" baseline="0" noProof="0" dirty="0">
              <a:ln>
                <a:noFill/>
              </a:ln>
              <a:solidFill>
                <a:srgbClr val="0000FF"/>
              </a:solidFill>
              <a:effectLst/>
              <a:uLnTx/>
              <a:uFillTx/>
              <a:latin typeface="Arial"/>
              <a:ea typeface="+mn-ea"/>
              <a:cs typeface="+mn-cs"/>
            </a:endParaRPr>
          </a:p>
        </p:txBody>
      </p:sp>
    </p:spTree>
    <p:extLst>
      <p:ext uri="{BB962C8B-B14F-4D97-AF65-F5344CB8AC3E}">
        <p14:creationId xmlns:p14="http://schemas.microsoft.com/office/powerpoint/2010/main" val="2633187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Specify RSS Tree</a:t>
            </a:r>
            <a:endParaRPr lang="en-US" sz="2800" dirty="0">
              <a:solidFill>
                <a:schemeClr val="bg1"/>
              </a:solidFill>
              <a:latin typeface="Helvetica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86" y="1888958"/>
            <a:ext cx="7693427" cy="3795764"/>
          </a:xfrm>
          <a:prstGeom prst="rect">
            <a:avLst/>
          </a:prstGeom>
        </p:spPr>
      </p:pic>
      <p:sp>
        <p:nvSpPr>
          <p:cNvPr id="4" name="Rounded Rectangle 3"/>
          <p:cNvSpPr/>
          <p:nvPr/>
        </p:nvSpPr>
        <p:spPr>
          <a:xfrm>
            <a:off x="5822950" y="5560567"/>
            <a:ext cx="3009350" cy="876166"/>
          </a:xfrm>
          <a:prstGeom prst="roundRect">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p:cNvSpPr txBox="1"/>
          <p:nvPr/>
        </p:nvSpPr>
        <p:spPr>
          <a:xfrm>
            <a:off x="5822949" y="5813984"/>
            <a:ext cx="300935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FF"/>
                </a:solidFill>
                <a:effectLst/>
                <a:uLnTx/>
                <a:uFillTx/>
                <a:latin typeface="Arial"/>
                <a:ea typeface="+mn-ea"/>
                <a:cs typeface="+mn-cs"/>
              </a:rPr>
              <a:t>Application of pattern</a:t>
            </a:r>
            <a:endParaRPr kumimoji="0" lang="en-US" sz="1800" b="1" i="0" u="none" strike="noStrike" kern="1200" cap="none" spc="0" normalizeH="0" baseline="0" noProof="0" dirty="0">
              <a:ln>
                <a:noFill/>
              </a:ln>
              <a:solidFill>
                <a:srgbClr val="0000FF"/>
              </a:solidFill>
              <a:effectLst/>
              <a:uLnTx/>
              <a:uFillTx/>
              <a:latin typeface="Arial"/>
              <a:ea typeface="+mn-ea"/>
              <a:cs typeface="+mn-cs"/>
            </a:endParaRPr>
          </a:p>
        </p:txBody>
      </p:sp>
    </p:spTree>
    <p:extLst>
      <p:ext uri="{BB962C8B-B14F-4D97-AF65-F5344CB8AC3E}">
        <p14:creationId xmlns:p14="http://schemas.microsoft.com/office/powerpoint/2010/main" val="2709585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bg1"/>
                </a:solidFill>
                <a:latin typeface="Helvetica Light" panose="020B0403020202020204"/>
              </a:rPr>
              <a:t>OpenSE Cookbook promotes re-use</a:t>
            </a:r>
          </a:p>
        </p:txBody>
      </p:sp>
      <p:sp>
        <p:nvSpPr>
          <p:cNvPr id="3" name="Text Placeholder 2"/>
          <p:cNvSpPr>
            <a:spLocks noGrp="1"/>
          </p:cNvSpPr>
          <p:nvPr>
            <p:ph type="body" idx="1"/>
          </p:nvPr>
        </p:nvSpPr>
        <p:spPr/>
        <p:txBody>
          <a:bodyPr/>
          <a:lstStyle/>
          <a:p>
            <a:r>
              <a:rPr lang="en-US" sz="2400" dirty="0">
                <a:solidFill>
                  <a:schemeClr val="bg1"/>
                </a:solidFill>
              </a:rPr>
              <a:t>OpenSE Cookbook contributes to JPL institutional and project specific Cookbooks</a:t>
            </a:r>
          </a:p>
          <a:p>
            <a:r>
              <a:rPr lang="en-US" altLang="en-US" sz="2400" dirty="0">
                <a:solidFill>
                  <a:srgbClr val="0070C0"/>
                </a:solidFill>
              </a:rPr>
              <a:t>Project-independent modeling patterns as guidelines</a:t>
            </a:r>
          </a:p>
          <a:p>
            <a:r>
              <a:rPr lang="en-US" altLang="en-US" sz="2400" dirty="0">
                <a:solidFill>
                  <a:schemeClr val="bg1"/>
                </a:solidFill>
              </a:rPr>
              <a:t>Project-specific modeling patterns for common modeling tasks</a:t>
            </a:r>
          </a:p>
          <a:p>
            <a:endParaRPr lang="en-US" altLang="en-US" sz="2400" dirty="0">
              <a:solidFill>
                <a:schemeClr val="bg1"/>
              </a:solidFill>
            </a:endParaRPr>
          </a:p>
          <a:p>
            <a:endParaRPr lang="en-US" sz="2400" dirty="0">
              <a:solidFill>
                <a:schemeClr val="bg1"/>
              </a:solidFill>
            </a:endParaRPr>
          </a:p>
        </p:txBody>
      </p:sp>
      <p:pic>
        <p:nvPicPr>
          <p:cNvPr id="5" name="Picture 4"/>
          <p:cNvPicPr>
            <a:picLocks noChangeAspect="1"/>
          </p:cNvPicPr>
          <p:nvPr/>
        </p:nvPicPr>
        <p:blipFill>
          <a:blip r:embed="rId2"/>
          <a:stretch>
            <a:fillRect/>
          </a:stretch>
        </p:blipFill>
        <p:spPr>
          <a:xfrm>
            <a:off x="2019664" y="3703876"/>
            <a:ext cx="5104671" cy="2513747"/>
          </a:xfrm>
          <a:prstGeom prst="rect">
            <a:avLst/>
          </a:prstGeom>
        </p:spPr>
      </p:pic>
    </p:spTree>
    <p:extLst>
      <p:ext uri="{BB962C8B-B14F-4D97-AF65-F5344CB8AC3E}">
        <p14:creationId xmlns:p14="http://schemas.microsoft.com/office/powerpoint/2010/main" val="4105623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C0BD-3D11-7D4D-BBD3-221B24C57897}"/>
              </a:ext>
            </a:extLst>
          </p:cNvPr>
          <p:cNvSpPr>
            <a:spLocks noGrp="1"/>
          </p:cNvSpPr>
          <p:nvPr>
            <p:ph type="ctrTitle"/>
          </p:nvPr>
        </p:nvSpPr>
        <p:spPr/>
        <p:txBody>
          <a:bodyPr/>
          <a:lstStyle/>
          <a:p>
            <a:r>
              <a:rPr lang="en-US" b="0" dirty="0">
                <a:latin typeface="Helvetica Light" panose="020B0403020202020204"/>
              </a:rPr>
              <a:t>OpenSE Cookbook and Template Model</a:t>
            </a:r>
          </a:p>
        </p:txBody>
      </p:sp>
      <p:pic>
        <p:nvPicPr>
          <p:cNvPr id="6" name="Picture 5">
            <a:extLst>
              <a:ext uri="{FF2B5EF4-FFF2-40B4-BE49-F238E27FC236}">
                <a16:creationId xmlns:a16="http://schemas.microsoft.com/office/drawing/2014/main" id="{238D4630-8DEB-9A4B-BF64-0A6053A9E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6" y="1354412"/>
            <a:ext cx="5196468" cy="317332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A0A5AB4-D460-C04F-BE6E-04DDB1802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607" y="2305356"/>
            <a:ext cx="2460063" cy="347472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E374DF1A-2ED0-A543-BEB1-0B5BFF01F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845" y="2639673"/>
            <a:ext cx="2472955" cy="3474720"/>
          </a:xfrm>
          <a:prstGeom prst="rect">
            <a:avLst/>
          </a:prstGeom>
          <a:effectLst>
            <a:outerShdw blurRad="63500" sx="102000" sy="102000" algn="ctr" rotWithShape="0">
              <a:prstClr val="black">
                <a:alpha val="40000"/>
              </a:prstClr>
            </a:outerShdw>
          </a:effectLst>
        </p:spPr>
      </p:pic>
      <p:sp>
        <p:nvSpPr>
          <p:cNvPr id="9" name="TextBox 7">
            <a:extLst>
              <a:ext uri="{FF2B5EF4-FFF2-40B4-BE49-F238E27FC236}">
                <a16:creationId xmlns:a16="http://schemas.microsoft.com/office/drawing/2014/main" id="{CBE5AE17-F30D-F947-A5F2-9321B2D4A80B}"/>
              </a:ext>
            </a:extLst>
          </p:cNvPr>
          <p:cNvSpPr txBox="1">
            <a:spLocks noChangeArrowheads="1"/>
          </p:cNvSpPr>
          <p:nvPr/>
        </p:nvSpPr>
        <p:spPr bwMode="auto">
          <a:xfrm>
            <a:off x="5694210" y="1345042"/>
            <a:ext cx="31189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Helvetica" pitchFamily="2" charset="0"/>
                <a:ea typeface="MS PGothic" panose="020B0600070205080204" pitchFamily="34" charset="-128"/>
                <a:cs typeface="+mn-cs"/>
              </a:rPr>
              <a:t>“Cookbook” for modeling methodology &amp; patterns</a:t>
            </a:r>
          </a:p>
        </p:txBody>
      </p:sp>
      <p:sp>
        <p:nvSpPr>
          <p:cNvPr id="10" name="TextBox 7">
            <a:extLst>
              <a:ext uri="{FF2B5EF4-FFF2-40B4-BE49-F238E27FC236}">
                <a16:creationId xmlns:a16="http://schemas.microsoft.com/office/drawing/2014/main" id="{E1F25880-A98E-204F-992B-0EE917E0B8C1}"/>
              </a:ext>
            </a:extLst>
          </p:cNvPr>
          <p:cNvSpPr txBox="1">
            <a:spLocks noChangeArrowheads="1"/>
          </p:cNvSpPr>
          <p:nvPr/>
        </p:nvSpPr>
        <p:spPr bwMode="auto">
          <a:xfrm>
            <a:off x="217283" y="4747228"/>
            <a:ext cx="457632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Helvetica" pitchFamily="2" charset="0"/>
                <a:ea typeface="MS PGothic" panose="020B0600070205080204" pitchFamily="34" charset="-128"/>
                <a:cs typeface="+mn-cs"/>
              </a:rPr>
              <a:t>Template models to be used by projects as a starting point, with recommended organization, model libraries, etc.</a:t>
            </a:r>
          </a:p>
        </p:txBody>
      </p:sp>
    </p:spTree>
    <p:extLst>
      <p:ext uri="{BB962C8B-B14F-4D97-AF65-F5344CB8AC3E}">
        <p14:creationId xmlns:p14="http://schemas.microsoft.com/office/powerpoint/2010/main" val="319994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57270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OpenSE Cookbook is used as reference</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11700" y="1384745"/>
            <a:ext cx="8520600" cy="3416400"/>
          </a:xfrm>
          <a:prstGeom prst="rect">
            <a:avLst/>
          </a:prstGeom>
        </p:spPr>
        <p:txBody>
          <a:bodyPr spcFirstLastPara="1" wrap="square" lIns="91425" tIns="91425" rIns="91425" bIns="91425" anchor="t" anchorCtr="0">
            <a:noAutofit/>
          </a:bodyPr>
          <a:lstStyle/>
          <a:p>
            <a:pPr lvl="0">
              <a:spcBef>
                <a:spcPts val="624"/>
              </a:spcBef>
            </a:pPr>
            <a:r>
              <a:rPr lang="en-US" sz="2400" dirty="0">
                <a:solidFill>
                  <a:srgbClr val="FFFFFF"/>
                </a:solidFill>
              </a:rPr>
              <a:t>OpenSE cookbook and TMT model used as reference model for the OMG </a:t>
            </a:r>
            <a:r>
              <a:rPr lang="en-US" sz="2400" dirty="0" err="1">
                <a:solidFill>
                  <a:srgbClr val="FFFFFF"/>
                </a:solidFill>
              </a:rPr>
              <a:t>SysML</a:t>
            </a:r>
            <a:r>
              <a:rPr lang="en-US" sz="2400" dirty="0">
                <a:solidFill>
                  <a:srgbClr val="FFFFFF"/>
                </a:solidFill>
              </a:rPr>
              <a:t> 2 standard</a:t>
            </a:r>
          </a:p>
          <a:p>
            <a:pPr lvl="1">
              <a:spcBef>
                <a:spcPts val="624"/>
              </a:spcBef>
            </a:pPr>
            <a:r>
              <a:rPr lang="en-US" sz="2000" dirty="0">
                <a:solidFill>
                  <a:srgbClr val="FFFFFF"/>
                </a:solidFill>
              </a:rPr>
              <a:t>Demonstrate how </a:t>
            </a:r>
            <a:r>
              <a:rPr lang="en-US" sz="2000" dirty="0" err="1">
                <a:solidFill>
                  <a:srgbClr val="FFFFFF"/>
                </a:solidFill>
              </a:rPr>
              <a:t>SysML</a:t>
            </a:r>
            <a:r>
              <a:rPr lang="en-US" sz="2000" dirty="0">
                <a:solidFill>
                  <a:srgbClr val="FFFFFF"/>
                </a:solidFill>
              </a:rPr>
              <a:t> 2 will improve, simplify, change model </a:t>
            </a:r>
            <a:r>
              <a:rPr lang="en-US" sz="2000" dirty="0" err="1">
                <a:solidFill>
                  <a:srgbClr val="FFFFFF"/>
                </a:solidFill>
              </a:rPr>
              <a:t>wrt</a:t>
            </a:r>
            <a:r>
              <a:rPr lang="en-US" sz="2000" dirty="0">
                <a:solidFill>
                  <a:srgbClr val="FFFFFF"/>
                </a:solidFill>
              </a:rPr>
              <a:t> </a:t>
            </a:r>
            <a:r>
              <a:rPr lang="en-US" sz="2000" dirty="0" err="1">
                <a:solidFill>
                  <a:srgbClr val="FFFFFF"/>
                </a:solidFill>
              </a:rPr>
              <a:t>SysML</a:t>
            </a:r>
            <a:r>
              <a:rPr lang="en-US" sz="2000" dirty="0">
                <a:solidFill>
                  <a:srgbClr val="FFFFFF"/>
                </a:solidFill>
              </a:rPr>
              <a:t> 1.x</a:t>
            </a:r>
          </a:p>
          <a:p>
            <a:pPr>
              <a:spcBef>
                <a:spcPts val="624"/>
              </a:spcBef>
            </a:pPr>
            <a:r>
              <a:rPr lang="en-US" sz="2400" dirty="0">
                <a:solidFill>
                  <a:schemeClr val="accent5">
                    <a:lumMod val="60000"/>
                    <a:lumOff val="40000"/>
                  </a:schemeClr>
                </a:solidFill>
              </a:rPr>
              <a:t>Training material and knowledge transfer</a:t>
            </a:r>
          </a:p>
          <a:p>
            <a:pPr>
              <a:spcBef>
                <a:spcPts val="624"/>
              </a:spcBef>
            </a:pPr>
            <a:r>
              <a:rPr lang="en-US" sz="2400" dirty="0">
                <a:solidFill>
                  <a:srgbClr val="FFFFFF"/>
                </a:solidFill>
              </a:rPr>
              <a:t>Promote standards and conventions</a:t>
            </a:r>
            <a:endParaRPr lang="en-US" sz="2400" dirty="0">
              <a:solidFill>
                <a:srgbClr val="FFFFFF"/>
              </a:solidFill>
              <a:cs typeface="Times New Roman"/>
              <a:sym typeface="Times New Roman"/>
            </a:endParaRPr>
          </a:p>
          <a:p>
            <a:pPr>
              <a:spcBef>
                <a:spcPts val="624"/>
              </a:spcBef>
            </a:pPr>
            <a:r>
              <a:rPr lang="en-US" sz="2400" dirty="0">
                <a:solidFill>
                  <a:schemeClr val="accent5">
                    <a:lumMod val="60000"/>
                    <a:lumOff val="40000"/>
                  </a:schemeClr>
                </a:solidFill>
                <a:cs typeface="Times New Roman"/>
                <a:sym typeface="Times New Roman"/>
              </a:rPr>
              <a:t>Used by vendors as reference to test and evolve products</a:t>
            </a:r>
            <a:endParaRPr lang="en-US" sz="2400" dirty="0">
              <a:solidFill>
                <a:schemeClr val="accent5">
                  <a:lumMod val="60000"/>
                  <a:lumOff val="40000"/>
                </a:schemeClr>
              </a:solidFill>
            </a:endParaRPr>
          </a:p>
        </p:txBody>
      </p:sp>
    </p:spTree>
    <p:extLst>
      <p:ext uri="{BB962C8B-B14F-4D97-AF65-F5344CB8AC3E}">
        <p14:creationId xmlns:p14="http://schemas.microsoft.com/office/powerpoint/2010/main" val="2025437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Define APS Mission </a:t>
            </a:r>
            <a:br>
              <a:rPr lang="en-US" b="0" dirty="0">
                <a:solidFill>
                  <a:schemeClr val="bg1"/>
                </a:solidFill>
                <a:latin typeface="Helvetica Light" panose="020B0403020202020204"/>
              </a:rPr>
            </a:br>
            <a:r>
              <a:rPr lang="en-US" b="0" dirty="0">
                <a:latin typeface="Helvetica Light" panose="020B0403020202020204"/>
              </a:rPr>
              <a:t>boundaries</a:t>
            </a:r>
            <a:endParaRPr lang="en-US" b="0" dirty="0">
              <a:solidFill>
                <a:schemeClr val="bg1"/>
              </a:solidFill>
              <a:latin typeface="Helvetica Light" panose="020B0403020202020204"/>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35" y="1742335"/>
            <a:ext cx="8227269" cy="3966133"/>
          </a:xfrm>
          <a:prstGeom prst="rect">
            <a:avLst/>
          </a:prstGeom>
        </p:spPr>
      </p:pic>
      <p:cxnSp>
        <p:nvCxnSpPr>
          <p:cNvPr id="26" name="Curved Connector 25"/>
          <p:cNvCxnSpPr/>
          <p:nvPr/>
        </p:nvCxnSpPr>
        <p:spPr>
          <a:xfrm flipV="1">
            <a:off x="3409407" y="1742335"/>
            <a:ext cx="692239" cy="67243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09857" y="1600493"/>
            <a:ext cx="2262753"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TMT specification handed to JPL</a:t>
            </a:r>
          </a:p>
        </p:txBody>
      </p:sp>
      <p:sp>
        <p:nvSpPr>
          <p:cNvPr id="32" name="TextBox 31"/>
          <p:cNvSpPr txBox="1"/>
          <p:nvPr/>
        </p:nvSpPr>
        <p:spPr>
          <a:xfrm>
            <a:off x="1233053" y="4467426"/>
            <a:ext cx="1951759"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JPL realization of APS</a:t>
            </a:r>
          </a:p>
        </p:txBody>
      </p:sp>
      <p:cxnSp>
        <p:nvCxnSpPr>
          <p:cNvPr id="34" name="Straight Arrow Connector 33"/>
          <p:cNvCxnSpPr>
            <a:stCxn id="31" idx="2"/>
          </p:cNvCxnSpPr>
          <p:nvPr/>
        </p:nvCxnSpPr>
        <p:spPr>
          <a:xfrm>
            <a:off x="1441234" y="2308379"/>
            <a:ext cx="107150" cy="429555"/>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2" idx="0"/>
          </p:cNvCxnSpPr>
          <p:nvPr/>
        </p:nvCxnSpPr>
        <p:spPr>
          <a:xfrm flipH="1" flipV="1">
            <a:off x="2132482" y="4037871"/>
            <a:ext cx="76451" cy="429555"/>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91507" y="5497790"/>
            <a:ext cx="1951759"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Other TMT Subsystems</a:t>
            </a:r>
          </a:p>
        </p:txBody>
      </p:sp>
      <p:cxnSp>
        <p:nvCxnSpPr>
          <p:cNvPr id="39" name="Straight Arrow Connector 38"/>
          <p:cNvCxnSpPr>
            <a:stCxn id="38" idx="0"/>
          </p:cNvCxnSpPr>
          <p:nvPr/>
        </p:nvCxnSpPr>
        <p:spPr>
          <a:xfrm flipV="1">
            <a:off x="3167387" y="4573818"/>
            <a:ext cx="776343" cy="923972"/>
          </a:xfrm>
          <a:prstGeom prst="straightConnector1">
            <a:avLst/>
          </a:prstGeom>
          <a:ln w="19050" cap="flat" cmpd="sng" algn="ctr">
            <a:solidFill>
              <a:srgbClr val="0432FF"/>
            </a:solidFill>
            <a:prstDash val="solid"/>
            <a:round/>
            <a:headEnd type="none" w="med" len="med"/>
            <a:tailEnd type="triangl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1646" y="476976"/>
            <a:ext cx="4703763" cy="5795962"/>
            <a:chOff x="4153898" y="454025"/>
            <a:chExt cx="4703763" cy="5795962"/>
          </a:xfrm>
        </p:grpSpPr>
        <p:pic>
          <p:nvPicPr>
            <p:cNvPr id="11"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3898" y="454025"/>
              <a:ext cx="4703763" cy="579596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404071" y="2068652"/>
              <a:ext cx="128272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APS Black Box</a:t>
              </a:r>
            </a:p>
          </p:txBody>
        </p:sp>
        <p:sp>
          <p:nvSpPr>
            <p:cNvPr id="13" name="TextBox 12"/>
            <p:cNvSpPr txBox="1"/>
            <p:nvPr/>
          </p:nvSpPr>
          <p:spPr>
            <a:xfrm>
              <a:off x="4272742" y="2022486"/>
              <a:ext cx="6463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TCS</a:t>
              </a:r>
            </a:p>
          </p:txBody>
        </p:sp>
        <p:sp>
          <p:nvSpPr>
            <p:cNvPr id="14" name="TextBox 13"/>
            <p:cNvSpPr txBox="1"/>
            <p:nvPr/>
          </p:nvSpPr>
          <p:spPr>
            <a:xfrm>
              <a:off x="4295340" y="3144332"/>
              <a:ext cx="8258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M1CS</a:t>
              </a:r>
            </a:p>
          </p:txBody>
        </p:sp>
        <p:sp>
          <p:nvSpPr>
            <p:cNvPr id="15" name="TextBox 14"/>
            <p:cNvSpPr txBox="1"/>
            <p:nvPr/>
          </p:nvSpPr>
          <p:spPr>
            <a:xfrm>
              <a:off x="4332165" y="5375286"/>
              <a:ext cx="71045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ESW</a:t>
              </a:r>
            </a:p>
          </p:txBody>
        </p:sp>
        <p:sp>
          <p:nvSpPr>
            <p:cNvPr id="16" name="TextBox 15"/>
            <p:cNvSpPr txBox="1"/>
            <p:nvPr/>
          </p:nvSpPr>
          <p:spPr>
            <a:xfrm>
              <a:off x="4427191" y="4259809"/>
              <a:ext cx="5052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CS</a:t>
              </a:r>
            </a:p>
          </p:txBody>
        </p:sp>
        <p:sp>
          <p:nvSpPr>
            <p:cNvPr id="17" name="TextBox 16"/>
            <p:cNvSpPr txBox="1"/>
            <p:nvPr/>
          </p:nvSpPr>
          <p:spPr>
            <a:xfrm>
              <a:off x="4272742" y="875795"/>
              <a:ext cx="12731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Operator</a:t>
              </a:r>
            </a:p>
          </p:txBody>
        </p:sp>
      </p:grpSp>
      <p:sp>
        <p:nvSpPr>
          <p:cNvPr id="43" name="TextBox 42"/>
          <p:cNvSpPr txBox="1"/>
          <p:nvPr/>
        </p:nvSpPr>
        <p:spPr>
          <a:xfrm>
            <a:off x="7017303" y="4179505"/>
            <a:ext cx="1951759" cy="1323439"/>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Interfaces between APS and other subsystems</a:t>
            </a:r>
          </a:p>
        </p:txBody>
      </p:sp>
      <p:sp>
        <p:nvSpPr>
          <p:cNvPr id="44" name="TextBox 43"/>
          <p:cNvSpPr txBox="1"/>
          <p:nvPr/>
        </p:nvSpPr>
        <p:spPr>
          <a:xfrm>
            <a:off x="5560728" y="950249"/>
            <a:ext cx="2696550"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Modeled high-level behavior of interfacing components</a:t>
            </a:r>
          </a:p>
        </p:txBody>
      </p:sp>
    </p:spTree>
    <p:extLst>
      <p:ext uri="{BB962C8B-B14F-4D97-AF65-F5344CB8AC3E}">
        <p14:creationId xmlns:p14="http://schemas.microsoft.com/office/powerpoint/2010/main" val="137537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8" grpId="0" animBg="1"/>
      <p:bldP spid="43" grpId="0" animBg="1"/>
      <p:bldP spid="4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Elaborate Conceptual Architecture</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grpSp>
        <p:nvGrpSpPr>
          <p:cNvPr id="25" name="Group 24"/>
          <p:cNvGrpSpPr/>
          <p:nvPr/>
        </p:nvGrpSpPr>
        <p:grpSpPr>
          <a:xfrm>
            <a:off x="1766036" y="1408860"/>
            <a:ext cx="5611928" cy="4937761"/>
            <a:chOff x="1764449" y="1378038"/>
            <a:chExt cx="5611928" cy="493776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449" y="1378038"/>
              <a:ext cx="5611928" cy="4937761"/>
            </a:xfrm>
            <a:prstGeom prst="rect">
              <a:avLst/>
            </a:prstGeom>
          </p:spPr>
        </p:pic>
        <p:sp>
          <p:nvSpPr>
            <p:cNvPr id="14" name="TextBox 13"/>
            <p:cNvSpPr txBox="1"/>
            <p:nvPr/>
          </p:nvSpPr>
          <p:spPr>
            <a:xfrm>
              <a:off x="3744546" y="2807960"/>
              <a:ext cx="1915808"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a:ea typeface="+mn-ea"/>
                  <a:cs typeface="+mn-cs"/>
                </a:rPr>
                <a:t>Procedure Executive Analysis Software</a:t>
              </a:r>
              <a:br>
                <a:rPr kumimoji="0" lang="en-US" sz="1800" b="0" i="0" u="none" strike="noStrike" kern="1200" cap="none" spc="0" normalizeH="0" baseline="0" noProof="0" dirty="0">
                  <a:ln>
                    <a:noFill/>
                  </a:ln>
                  <a:solidFill>
                    <a:srgbClr val="0432FF"/>
                  </a:solidFill>
                  <a:effectLst/>
                  <a:uLnTx/>
                  <a:uFillTx/>
                  <a:latin typeface="Arial"/>
                  <a:ea typeface="+mn-ea"/>
                  <a:cs typeface="+mn-cs"/>
                </a:rPr>
              </a:br>
              <a:r>
                <a:rPr kumimoji="0" lang="en-US" sz="1800" b="0" i="0" u="none" strike="noStrike" kern="1200" cap="none" spc="0" normalizeH="0" baseline="0" noProof="0" dirty="0">
                  <a:ln>
                    <a:noFill/>
                  </a:ln>
                  <a:solidFill>
                    <a:srgbClr val="0432FF"/>
                  </a:solidFill>
                  <a:effectLst/>
                  <a:uLnTx/>
                  <a:uFillTx/>
                  <a:latin typeface="Arial"/>
                  <a:ea typeface="+mn-ea"/>
                  <a:cs typeface="+mn-cs"/>
                </a:rPr>
                <a:t>(PEAS)</a:t>
              </a:r>
            </a:p>
          </p:txBody>
        </p:sp>
        <p:sp>
          <p:nvSpPr>
            <p:cNvPr id="15" name="TextBox 14"/>
            <p:cNvSpPr txBox="1"/>
            <p:nvPr/>
          </p:nvSpPr>
          <p:spPr>
            <a:xfrm>
              <a:off x="5952404" y="1640504"/>
              <a:ext cx="117565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432FF"/>
                  </a:solidFill>
                  <a:effectLst/>
                  <a:uLnTx/>
                  <a:uFillTx/>
                  <a:latin typeface="Arial"/>
                  <a:ea typeface="+mn-ea"/>
                  <a:cs typeface="+mn-cs"/>
                </a:rPr>
                <a:t>SH Camera</a:t>
              </a:r>
              <a:endParaRPr kumimoji="0" lang="en-US" sz="1800" b="0" i="0" u="none" strike="noStrike" kern="1200" cap="none" spc="0" normalizeH="0" baseline="0" noProof="0" dirty="0">
                <a:ln>
                  <a:noFill/>
                </a:ln>
                <a:solidFill>
                  <a:srgbClr val="0432FF"/>
                </a:solidFill>
                <a:effectLst/>
                <a:uLnTx/>
                <a:uFillTx/>
                <a:latin typeface="Arial"/>
                <a:ea typeface="+mn-ea"/>
                <a:cs typeface="+mn-cs"/>
              </a:endParaRPr>
            </a:p>
          </p:txBody>
        </p:sp>
      </p:grpSp>
      <p:sp>
        <p:nvSpPr>
          <p:cNvPr id="26" name="TextBox 25"/>
          <p:cNvSpPr txBox="1"/>
          <p:nvPr/>
        </p:nvSpPr>
        <p:spPr>
          <a:xfrm>
            <a:off x="454026" y="1809825"/>
            <a:ext cx="2520822"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APS conceptual is broken down into several components</a:t>
            </a:r>
          </a:p>
        </p:txBody>
      </p:sp>
      <p:sp>
        <p:nvSpPr>
          <p:cNvPr id="27" name="TextBox 26"/>
          <p:cNvSpPr txBox="1"/>
          <p:nvPr/>
        </p:nvSpPr>
        <p:spPr>
          <a:xfrm>
            <a:off x="5423339" y="5392089"/>
            <a:ext cx="3059758"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Behavior of all interacting components modeled</a:t>
            </a:r>
          </a:p>
        </p:txBody>
      </p:sp>
    </p:spTree>
    <p:extLst>
      <p:ext uri="{BB962C8B-B14F-4D97-AF65-F5344CB8AC3E}">
        <p14:creationId xmlns:p14="http://schemas.microsoft.com/office/powerpoint/2010/main" val="2248987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Capture Component Behavior and Characteristics</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6" y="1472670"/>
            <a:ext cx="648335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7"/>
          <p:cNvSpPr txBox="1">
            <a:spLocks noChangeArrowheads="1"/>
          </p:cNvSpPr>
          <p:nvPr/>
        </p:nvSpPr>
        <p:spPr bwMode="auto">
          <a:xfrm>
            <a:off x="474135" y="4765343"/>
            <a:ext cx="2538925" cy="163121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t>Operational behavior</a:t>
            </a:r>
            <a:b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br>
            <a: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t>captured with state </a:t>
            </a:r>
            <a:b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br>
            <a: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t>machines and activity models</a:t>
            </a:r>
          </a:p>
        </p:txBody>
      </p:sp>
      <p:sp>
        <p:nvSpPr>
          <p:cNvPr id="15" name="TextBox 14"/>
          <p:cNvSpPr txBox="1"/>
          <p:nvPr/>
        </p:nvSpPr>
        <p:spPr>
          <a:xfrm>
            <a:off x="3124200" y="2514600"/>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1</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r="28399" b="13318"/>
          <a:stretch/>
        </p:blipFill>
        <p:spPr>
          <a:xfrm>
            <a:off x="3044752" y="2095321"/>
            <a:ext cx="5660571" cy="3759423"/>
          </a:xfrm>
          <a:prstGeom prst="rect">
            <a:avLst/>
          </a:prstGeom>
          <a:effectLst>
            <a:outerShdw blurRad="63500" sx="102000" sy="102000" algn="ctr" rotWithShape="0">
              <a:prstClr val="black">
                <a:alpha val="40000"/>
              </a:prstClr>
            </a:outerShdw>
          </a:effectLst>
        </p:spPr>
      </p:pic>
      <p:cxnSp>
        <p:nvCxnSpPr>
          <p:cNvPr id="11" name="Curved Connector 10"/>
          <p:cNvCxnSpPr/>
          <p:nvPr/>
        </p:nvCxnSpPr>
        <p:spPr>
          <a:xfrm>
            <a:off x="2097148" y="2022209"/>
            <a:ext cx="1328738" cy="305507"/>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814" y="1728165"/>
            <a:ext cx="4840708" cy="1732935"/>
          </a:xfrm>
          <a:prstGeom prst="rect">
            <a:avLst/>
          </a:prstGeom>
          <a:effectLst>
            <a:outerShdw blurRad="63500" sx="102000" sy="102000" algn="ctr" rotWithShape="0">
              <a:prstClr val="black">
                <a:alpha val="40000"/>
              </a:prstClr>
            </a:outerShdw>
          </a:effectLst>
        </p:spPr>
      </p:pic>
      <p:cxnSp>
        <p:nvCxnSpPr>
          <p:cNvPr id="21" name="Curved Connector 20"/>
          <p:cNvCxnSpPr/>
          <p:nvPr/>
        </p:nvCxnSpPr>
        <p:spPr>
          <a:xfrm rot="5400000" flipH="1" flipV="1">
            <a:off x="3974776" y="4070103"/>
            <a:ext cx="2004347" cy="391884"/>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587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69902" y="156216"/>
            <a:ext cx="8232774" cy="436031"/>
          </a:xfrm>
        </p:spPr>
        <p:txBody>
          <a:bodyPr/>
          <a:lstStyle/>
          <a:p>
            <a:r>
              <a:rPr lang="en-US" b="0" dirty="0">
                <a:latin typeface="Helvetica Light"/>
              </a:rPr>
              <a:t>TMT MBSE Approach delivers consistent, verifiable engineering products</a:t>
            </a:r>
          </a:p>
        </p:txBody>
      </p:sp>
      <p:sp>
        <p:nvSpPr>
          <p:cNvPr id="4" name="Text Placeholder 3"/>
          <p:cNvSpPr>
            <a:spLocks noGrp="1"/>
          </p:cNvSpPr>
          <p:nvPr>
            <p:ph type="body" sz="quarter" idx="4294967295"/>
          </p:nvPr>
        </p:nvSpPr>
        <p:spPr>
          <a:xfrm>
            <a:off x="454026" y="1568735"/>
            <a:ext cx="8248650" cy="4879975"/>
          </a:xfrm>
          <a:prstGeom prst="rect">
            <a:avLst/>
          </a:prstGeom>
        </p:spPr>
        <p:txBody>
          <a:bodyPr>
            <a:normAutofit/>
          </a:bodyPr>
          <a:lstStyle/>
          <a:p>
            <a:pPr>
              <a:defRPr/>
            </a:pPr>
            <a:r>
              <a:rPr lang="en-US" sz="2200" dirty="0">
                <a:solidFill>
                  <a:schemeClr val="bg1"/>
                </a:solidFill>
                <a:latin typeface="Helvetica" pitchFamily="2" charset="0"/>
              </a:rPr>
              <a:t>Define an </a:t>
            </a:r>
            <a:r>
              <a:rPr lang="en-US" sz="2200" b="1" dirty="0">
                <a:solidFill>
                  <a:schemeClr val="accent2"/>
                </a:solidFill>
                <a:latin typeface="Helvetica" pitchFamily="2" charset="0"/>
              </a:rPr>
              <a:t>executable </a:t>
            </a:r>
            <a:r>
              <a:rPr lang="en-US" sz="2200" b="1" dirty="0" err="1">
                <a:solidFill>
                  <a:schemeClr val="accent2"/>
                </a:solidFill>
                <a:latin typeface="Helvetica" pitchFamily="2" charset="0"/>
              </a:rPr>
              <a:t>SysML</a:t>
            </a:r>
            <a:r>
              <a:rPr lang="en-US" sz="2200" b="1" dirty="0">
                <a:solidFill>
                  <a:schemeClr val="accent2"/>
                </a:solidFill>
                <a:latin typeface="Helvetica" pitchFamily="2" charset="0"/>
              </a:rPr>
              <a:t> model</a:t>
            </a:r>
          </a:p>
          <a:p>
            <a:pPr>
              <a:defRPr/>
            </a:pPr>
            <a:r>
              <a:rPr lang="en-US" sz="2200" dirty="0">
                <a:solidFill>
                  <a:schemeClr val="bg1"/>
                </a:solidFill>
                <a:latin typeface="Helvetica" pitchFamily="2" charset="0"/>
              </a:rPr>
              <a:t>Use the model to </a:t>
            </a:r>
            <a:r>
              <a:rPr lang="en-US" sz="2200" b="1" dirty="0">
                <a:solidFill>
                  <a:schemeClr val="accent2"/>
                </a:solidFill>
                <a:latin typeface="Helvetica" pitchFamily="2" charset="0"/>
              </a:rPr>
              <a:t>analyze the system design and verify requirements</a:t>
            </a:r>
            <a:r>
              <a:rPr lang="en-US" sz="2200" b="1" dirty="0">
                <a:solidFill>
                  <a:schemeClr val="bg1"/>
                </a:solidFill>
                <a:latin typeface="Helvetica" pitchFamily="2" charset="0"/>
              </a:rPr>
              <a:t> </a:t>
            </a:r>
            <a:r>
              <a:rPr lang="en-US" sz="2200" dirty="0">
                <a:solidFill>
                  <a:schemeClr val="bg1"/>
                </a:solidFill>
                <a:latin typeface="Helvetica" pitchFamily="2" charset="0"/>
              </a:rPr>
              <a:t>on power consumption, mass, duration, pointing errors, etc.</a:t>
            </a:r>
            <a:endParaRPr lang="en-US" sz="900" dirty="0">
              <a:solidFill>
                <a:schemeClr val="bg1"/>
              </a:solidFill>
              <a:latin typeface="Helvetica" pitchFamily="2" charset="0"/>
            </a:endParaRPr>
          </a:p>
          <a:p>
            <a:pPr>
              <a:defRPr/>
            </a:pPr>
            <a:r>
              <a:rPr lang="en-US" sz="2200" dirty="0">
                <a:solidFill>
                  <a:schemeClr val="bg1"/>
                </a:solidFill>
                <a:latin typeface="Helvetica" pitchFamily="2" charset="0"/>
              </a:rPr>
              <a:t>Produce </a:t>
            </a:r>
            <a:r>
              <a:rPr lang="en-US" sz="2200" b="1" dirty="0">
                <a:solidFill>
                  <a:schemeClr val="accent2"/>
                </a:solidFill>
                <a:latin typeface="Helvetica" pitchFamily="2" charset="0"/>
              </a:rPr>
              <a:t>engineering documents</a:t>
            </a:r>
          </a:p>
          <a:p>
            <a:pPr lvl="1">
              <a:defRPr/>
            </a:pPr>
            <a:r>
              <a:rPr lang="en-US" sz="1800" dirty="0">
                <a:solidFill>
                  <a:schemeClr val="bg1"/>
                </a:solidFill>
                <a:latin typeface="Helvetica" pitchFamily="2" charset="0"/>
              </a:rPr>
              <a:t>Requirement Flow Down Document</a:t>
            </a:r>
          </a:p>
          <a:p>
            <a:pPr lvl="1">
              <a:defRPr/>
            </a:pPr>
            <a:r>
              <a:rPr lang="en-US" sz="1800" dirty="0">
                <a:solidFill>
                  <a:schemeClr val="bg1"/>
                </a:solidFill>
                <a:latin typeface="Helvetica" pitchFamily="2" charset="0"/>
              </a:rPr>
              <a:t>Operational Scenario Document</a:t>
            </a:r>
          </a:p>
          <a:p>
            <a:pPr lvl="1">
              <a:defRPr/>
            </a:pPr>
            <a:r>
              <a:rPr lang="en-US" sz="1800" dirty="0">
                <a:solidFill>
                  <a:schemeClr val="bg1"/>
                </a:solidFill>
                <a:latin typeface="Helvetica" pitchFamily="2" charset="0"/>
              </a:rPr>
              <a:t>Design Description Document</a:t>
            </a:r>
          </a:p>
          <a:p>
            <a:pPr lvl="1">
              <a:defRPr/>
            </a:pPr>
            <a:r>
              <a:rPr lang="en-US" sz="1800" dirty="0">
                <a:solidFill>
                  <a:schemeClr val="bg1"/>
                </a:solidFill>
                <a:latin typeface="Helvetica" pitchFamily="2" charset="0"/>
              </a:rPr>
              <a:t>Interface Control Documents</a:t>
            </a:r>
          </a:p>
          <a:p>
            <a:pPr>
              <a:defRPr/>
            </a:pPr>
            <a:r>
              <a:rPr lang="en-US" sz="2200" dirty="0">
                <a:solidFill>
                  <a:schemeClr val="bg1"/>
                </a:solidFill>
                <a:latin typeface="Helvetica" pitchFamily="2" charset="0"/>
              </a:rPr>
              <a:t>Use </a:t>
            </a:r>
            <a:r>
              <a:rPr lang="en-US" sz="2200" b="1" dirty="0">
                <a:solidFill>
                  <a:schemeClr val="accent2"/>
                </a:solidFill>
                <a:latin typeface="Helvetica" pitchFamily="2" charset="0"/>
              </a:rPr>
              <a:t>standard languages and techniques, and COTS tools where practical</a:t>
            </a:r>
            <a:r>
              <a:rPr lang="en-US" sz="2200" b="1" dirty="0">
                <a:solidFill>
                  <a:schemeClr val="bg1"/>
                </a:solidFill>
                <a:latin typeface="Helvetica" pitchFamily="2" charset="0"/>
              </a:rPr>
              <a:t> </a:t>
            </a:r>
            <a:r>
              <a:rPr lang="en-US" sz="2200" dirty="0">
                <a:solidFill>
                  <a:schemeClr val="bg1"/>
                </a:solidFill>
                <a:latin typeface="Helvetica" pitchFamily="2" charset="0"/>
              </a:rPr>
              <a:t>to avoid custom software development</a:t>
            </a:r>
          </a:p>
        </p:txBody>
      </p:sp>
      <p:sp>
        <p:nvSpPr>
          <p:cNvPr id="2" name="Rectangle 1"/>
          <p:cNvSpPr/>
          <p:nvPr/>
        </p:nvSpPr>
        <p:spPr>
          <a:xfrm>
            <a:off x="7531100" y="6261100"/>
            <a:ext cx="1454150" cy="4889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448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Specify Interactions Between Components</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1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135" y="2519505"/>
            <a:ext cx="4111625" cy="236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0079" y="3650833"/>
            <a:ext cx="3313114" cy="27257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7510" y="1245127"/>
            <a:ext cx="4087813"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9" name="Curved Connector 18"/>
          <p:cNvCxnSpPr/>
          <p:nvPr/>
        </p:nvCxnSpPr>
        <p:spPr>
          <a:xfrm flipV="1">
            <a:off x="2638697" y="2087755"/>
            <a:ext cx="2090057" cy="1428828"/>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0800000">
            <a:off x="3865375" y="3516583"/>
            <a:ext cx="1964088" cy="1826127"/>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rot="5400000">
            <a:off x="7294173" y="3495505"/>
            <a:ext cx="605475" cy="300182"/>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54027" y="2087755"/>
            <a:ext cx="4065614" cy="2925976"/>
          </a:xfrm>
          <a:prstGeom prst="rect">
            <a:avLst/>
          </a:prstGeom>
          <a:noFill/>
          <a:ln w="19050">
            <a:solidFill>
              <a:srgbClr val="FFC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a:ea typeface="+mn-ea"/>
                <a:cs typeface="+mn-cs"/>
              </a:rPr>
              <a:t>PEAS Context</a:t>
            </a:r>
          </a:p>
        </p:txBody>
      </p:sp>
      <p:sp>
        <p:nvSpPr>
          <p:cNvPr id="40" name="Rectangle 39"/>
          <p:cNvSpPr/>
          <p:nvPr/>
        </p:nvSpPr>
        <p:spPr>
          <a:xfrm>
            <a:off x="4617510" y="962138"/>
            <a:ext cx="4185683" cy="5321096"/>
          </a:xfrm>
          <a:prstGeom prst="rect">
            <a:avLst/>
          </a:prstGeom>
          <a:noFill/>
          <a:ln w="19050">
            <a:solidFill>
              <a:srgbClr val="FFC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a:ea typeface="+mn-ea"/>
                <a:cs typeface="+mn-cs"/>
              </a:rPr>
              <a:t>SH Camera Context</a:t>
            </a:r>
          </a:p>
        </p:txBody>
      </p:sp>
      <p:sp>
        <p:nvSpPr>
          <p:cNvPr id="42" name="TextBox 7"/>
          <p:cNvSpPr txBox="1">
            <a:spLocks noChangeArrowheads="1"/>
          </p:cNvSpPr>
          <p:nvPr/>
        </p:nvSpPr>
        <p:spPr bwMode="auto">
          <a:xfrm>
            <a:off x="244913" y="5145944"/>
            <a:ext cx="4274728"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rtlCol="0">
            <a:spAutoFit/>
          </a:bodyPr>
          <a:lstStyle>
            <a:defPPr>
              <a:defRPr lang="en-US"/>
            </a:defPPr>
            <a:lvl1pPr>
              <a:defRPr sz="2000">
                <a:solidFill>
                  <a:srgbClr val="0432FF"/>
                </a:solidFill>
                <a:latin typeface="Helvetica" pitchFamily="2"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432FF"/>
                </a:solidFill>
                <a:effectLst/>
                <a:uLnTx/>
                <a:uFillTx/>
                <a:latin typeface="Helvetica" pitchFamily="2" charset="0"/>
                <a:ea typeface="+mn-ea"/>
                <a:cs typeface="+mn-cs"/>
              </a:rPr>
              <a:t>Use of signals sent over ports to simulate a message passing mechanism between components</a:t>
            </a:r>
          </a:p>
        </p:txBody>
      </p:sp>
      <p:sp>
        <p:nvSpPr>
          <p:cNvPr id="43" name="Rectangle 42"/>
          <p:cNvSpPr/>
          <p:nvPr/>
        </p:nvSpPr>
        <p:spPr>
          <a:xfrm>
            <a:off x="1512068" y="3285226"/>
            <a:ext cx="1318159"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4" name="Rectangle 43"/>
          <p:cNvSpPr/>
          <p:nvPr/>
        </p:nvSpPr>
        <p:spPr>
          <a:xfrm>
            <a:off x="5914965" y="2918391"/>
            <a:ext cx="1318159" cy="358885"/>
          </a:xfrm>
          <a:prstGeom prst="rect">
            <a:avLst/>
          </a:prstGeom>
          <a:noFill/>
          <a:ln w="19050">
            <a:solidFill>
              <a:srgbClr val="0432FF"/>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Box 44"/>
          <p:cNvSpPr txBox="1"/>
          <p:nvPr/>
        </p:nvSpPr>
        <p:spPr>
          <a:xfrm>
            <a:off x="5984341" y="5740824"/>
            <a:ext cx="2981790" cy="707886"/>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Also across subsystems! (e.g., APS to M1CS)</a:t>
            </a:r>
          </a:p>
        </p:txBody>
      </p:sp>
    </p:spTree>
    <p:extLst>
      <p:ext uri="{BB962C8B-B14F-4D97-AF65-F5344CB8AC3E}">
        <p14:creationId xmlns:p14="http://schemas.microsoft.com/office/powerpoint/2010/main" val="67949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ctrTitle"/>
          </p:nvPr>
        </p:nvSpPr>
        <p:spPr>
          <a:xfrm>
            <a:off x="454026" y="246546"/>
            <a:ext cx="8232774" cy="436031"/>
          </a:xfrm>
        </p:spPr>
        <p:txBody>
          <a:bodyPr/>
          <a:lstStyle/>
          <a:p>
            <a:r>
              <a:rPr lang="en-CA" altLang="en-US" b="0" dirty="0">
                <a:solidFill>
                  <a:schemeClr val="bg1"/>
                </a:solidFill>
                <a:latin typeface="Helvetica Light" panose="020B0403020202020204"/>
              </a:rPr>
              <a:t>Run Analyses</a:t>
            </a:r>
          </a:p>
        </p:txBody>
      </p:sp>
      <p:sp>
        <p:nvSpPr>
          <p:cNvPr id="3" name="Content Placeholder 2"/>
          <p:cNvSpPr>
            <a:spLocks noGrp="1"/>
          </p:cNvSpPr>
          <p:nvPr>
            <p:ph idx="4294967295"/>
          </p:nvPr>
        </p:nvSpPr>
        <p:spPr>
          <a:xfrm>
            <a:off x="454026" y="944992"/>
            <a:ext cx="7536264" cy="4525963"/>
          </a:xfrm>
          <a:prstGeom prst="rect">
            <a:avLst/>
          </a:prstGeom>
        </p:spPr>
        <p:txBody>
          <a:bodyPr>
            <a:normAutofit/>
          </a:bodyPr>
          <a:lstStyle/>
          <a:p>
            <a:pPr>
              <a:defRPr/>
            </a:pPr>
            <a:r>
              <a:rPr lang="en-US" sz="2000" dirty="0">
                <a:solidFill>
                  <a:schemeClr val="bg1"/>
                </a:solidFill>
                <a:latin typeface="Helvetica" pitchFamily="2" charset="0"/>
              </a:rPr>
              <a:t>Run a configured analysis with a simulation engine on the initial conditions to get the final </a:t>
            </a:r>
            <a:r>
              <a:rPr lang="en-US" sz="2000" dirty="0" smtClean="0">
                <a:solidFill>
                  <a:schemeClr val="bg1"/>
                </a:solidFill>
                <a:latin typeface="Helvetica" pitchFamily="2" charset="0"/>
              </a:rPr>
              <a:t>conditions</a:t>
            </a:r>
          </a:p>
          <a:p>
            <a:pPr>
              <a:defRPr/>
            </a:pPr>
            <a:r>
              <a:rPr lang="en-US" sz="2000" dirty="0">
                <a:solidFill>
                  <a:schemeClr val="accent5">
                    <a:lumMod val="60000"/>
                    <a:lumOff val="40000"/>
                  </a:schemeClr>
                </a:solidFill>
              </a:rPr>
              <a:t>P</a:t>
            </a:r>
            <a:r>
              <a:rPr lang="en-US" sz="2000" dirty="0" smtClean="0">
                <a:solidFill>
                  <a:schemeClr val="accent5">
                    <a:lumMod val="60000"/>
                    <a:lumOff val="40000"/>
                  </a:schemeClr>
                </a:solidFill>
              </a:rPr>
              <a:t>roduce </a:t>
            </a:r>
            <a:r>
              <a:rPr lang="en-US" sz="2000" dirty="0">
                <a:solidFill>
                  <a:schemeClr val="accent5">
                    <a:lumMod val="60000"/>
                    <a:lumOff val="40000"/>
                  </a:schemeClr>
                </a:solidFill>
              </a:rPr>
              <a:t>the analyses declaratively, </a:t>
            </a:r>
            <a:r>
              <a:rPr lang="en-US" sz="2000" dirty="0" err="1">
                <a:solidFill>
                  <a:schemeClr val="accent5">
                    <a:lumMod val="60000"/>
                    <a:lumOff val="40000"/>
                  </a:schemeClr>
                </a:solidFill>
              </a:rPr>
              <a:t>repeatably</a:t>
            </a:r>
            <a:r>
              <a:rPr lang="en-US" sz="2000" dirty="0">
                <a:solidFill>
                  <a:schemeClr val="accent5">
                    <a:lumMod val="60000"/>
                    <a:lumOff val="40000"/>
                  </a:schemeClr>
                </a:solidFill>
              </a:rPr>
              <a:t> (in any system), without a single line of project-specific </a:t>
            </a:r>
            <a:r>
              <a:rPr lang="en-US" sz="2000" dirty="0" smtClean="0">
                <a:solidFill>
                  <a:schemeClr val="accent5">
                    <a:lumMod val="60000"/>
                    <a:lumOff val="40000"/>
                  </a:schemeClr>
                </a:solidFill>
              </a:rPr>
              <a:t>code -&gt; reducing </a:t>
            </a:r>
            <a:r>
              <a:rPr lang="en-US" sz="2000" dirty="0">
                <a:solidFill>
                  <a:schemeClr val="accent5">
                    <a:lumMod val="60000"/>
                    <a:lumOff val="40000"/>
                  </a:schemeClr>
                </a:solidFill>
              </a:rPr>
              <a:t>time and </a:t>
            </a:r>
            <a:r>
              <a:rPr lang="en-US" sz="2000" dirty="0" smtClean="0">
                <a:solidFill>
                  <a:schemeClr val="accent5">
                    <a:lumMod val="60000"/>
                    <a:lumOff val="40000"/>
                  </a:schemeClr>
                </a:solidFill>
              </a:rPr>
              <a:t>resources</a:t>
            </a:r>
            <a:endParaRPr lang="en-US" sz="2000" dirty="0">
              <a:solidFill>
                <a:schemeClr val="accent5">
                  <a:lumMod val="60000"/>
                  <a:lumOff val="40000"/>
                </a:schemeClr>
              </a:solidFill>
              <a:latin typeface="Helvetica" pitchFamily="2" charset="0"/>
            </a:endParaRPr>
          </a:p>
          <a:p>
            <a:pPr>
              <a:defRPr/>
            </a:pPr>
            <a:r>
              <a:rPr lang="en-US" sz="2000" dirty="0">
                <a:solidFill>
                  <a:schemeClr val="bg1"/>
                </a:solidFill>
                <a:latin typeface="Helvetica" pitchFamily="2" charset="0"/>
              </a:rPr>
              <a:t>Produce the following views on final conditions</a:t>
            </a:r>
          </a:p>
          <a:p>
            <a:pPr lvl="1">
              <a:defRPr/>
            </a:pPr>
            <a:r>
              <a:rPr lang="en-US" sz="1800" b="1" dirty="0">
                <a:solidFill>
                  <a:schemeClr val="bg1"/>
                </a:solidFill>
                <a:latin typeface="Helvetica" pitchFamily="2" charset="0"/>
              </a:rPr>
              <a:t>Table</a:t>
            </a:r>
            <a:r>
              <a:rPr lang="en-US" sz="1800" dirty="0">
                <a:solidFill>
                  <a:schemeClr val="bg1"/>
                </a:solidFill>
                <a:latin typeface="Helvetica" pitchFamily="2" charset="0"/>
              </a:rPr>
              <a:t> showing final analysis values (e.g. peak power) and the constraint’s pass/fail status for each scenario</a:t>
            </a:r>
          </a:p>
          <a:p>
            <a:pPr lvl="1">
              <a:defRPr/>
            </a:pPr>
            <a:r>
              <a:rPr lang="en-US" sz="1800" b="1" dirty="0">
                <a:solidFill>
                  <a:schemeClr val="bg1"/>
                </a:solidFill>
                <a:latin typeface="Helvetica" pitchFamily="2" charset="0"/>
              </a:rPr>
              <a:t>Timelines</a:t>
            </a:r>
            <a:r>
              <a:rPr lang="en-US" sz="1800" dirty="0">
                <a:solidFill>
                  <a:schemeClr val="bg1"/>
                </a:solidFill>
                <a:latin typeface="Helvetica" pitchFamily="2" charset="0"/>
              </a:rPr>
              <a:t>: state changes for components over time</a:t>
            </a:r>
          </a:p>
          <a:p>
            <a:pPr lvl="1">
              <a:defRPr/>
            </a:pPr>
            <a:r>
              <a:rPr lang="en-US" sz="1800" b="1" dirty="0">
                <a:solidFill>
                  <a:schemeClr val="bg1"/>
                </a:solidFill>
                <a:latin typeface="Helvetica" pitchFamily="2" charset="0"/>
              </a:rPr>
              <a:t>Value profiles</a:t>
            </a:r>
            <a:r>
              <a:rPr lang="en-US" sz="1800" dirty="0">
                <a:solidFill>
                  <a:schemeClr val="bg1"/>
                </a:solidFill>
                <a:latin typeface="Helvetica" pitchFamily="2" charset="0"/>
              </a:rPr>
              <a:t>: total rolled up values over time</a:t>
            </a:r>
          </a:p>
        </p:txBody>
      </p:sp>
      <p:pic>
        <p:nvPicPr>
          <p:cNvPr id="4" name="Picture 3"/>
          <p:cNvPicPr>
            <a:picLocks noChangeAspect="1"/>
          </p:cNvPicPr>
          <p:nvPr/>
        </p:nvPicPr>
        <p:blipFill rotWithShape="1">
          <a:blip r:embed="rId3"/>
          <a:srcRect b="16145"/>
          <a:stretch/>
        </p:blipFill>
        <p:spPr>
          <a:xfrm>
            <a:off x="6184764" y="3807154"/>
            <a:ext cx="2607263" cy="1752600"/>
          </a:xfrm>
          <a:prstGeom prst="rect">
            <a:avLst/>
          </a:prstGeom>
        </p:spPr>
      </p:pic>
      <p:pic>
        <p:nvPicPr>
          <p:cNvPr id="5" name="Picture 4"/>
          <p:cNvPicPr>
            <a:picLocks noChangeAspect="1"/>
          </p:cNvPicPr>
          <p:nvPr/>
        </p:nvPicPr>
        <p:blipFill rotWithShape="1">
          <a:blip r:embed="rId4"/>
          <a:srcRect r="77500"/>
          <a:stretch/>
        </p:blipFill>
        <p:spPr>
          <a:xfrm>
            <a:off x="5326012" y="5648553"/>
            <a:ext cx="3581400" cy="941631"/>
          </a:xfrm>
          <a:prstGeom prst="rect">
            <a:avLst/>
          </a:prstGeom>
        </p:spPr>
      </p:pic>
      <p:pic>
        <p:nvPicPr>
          <p:cNvPr id="6" name="Picture 5"/>
          <p:cNvPicPr>
            <a:picLocks noChangeAspect="1"/>
          </p:cNvPicPr>
          <p:nvPr/>
        </p:nvPicPr>
        <p:blipFill>
          <a:blip r:embed="rId5"/>
          <a:stretch>
            <a:fillRect/>
          </a:stretch>
        </p:blipFill>
        <p:spPr>
          <a:xfrm>
            <a:off x="145687" y="4308230"/>
            <a:ext cx="5121955" cy="2459553"/>
          </a:xfrm>
          <a:prstGeom prst="rect">
            <a:avLst/>
          </a:prstGeom>
        </p:spPr>
      </p:pic>
    </p:spTree>
    <p:extLst>
      <p:ext uri="{BB962C8B-B14F-4D97-AF65-F5344CB8AC3E}">
        <p14:creationId xmlns:p14="http://schemas.microsoft.com/office/powerpoint/2010/main" val="185998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System Context</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73" y="1646801"/>
            <a:ext cx="7572053" cy="4964989"/>
          </a:xfrm>
          <a:prstGeom prst="rect">
            <a:avLst/>
          </a:prstGeom>
        </p:spPr>
      </p:pic>
    </p:spTree>
    <p:extLst>
      <p:ext uri="{BB962C8B-B14F-4D97-AF65-F5344CB8AC3E}">
        <p14:creationId xmlns:p14="http://schemas.microsoft.com/office/powerpoint/2010/main" val="291760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Analysis Context</a:t>
            </a:r>
            <a:endParaRPr lang="en-US" sz="2800" dirty="0">
              <a:solidFill>
                <a:schemeClr val="bg1"/>
              </a:solidFill>
              <a:latin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442" y="1847321"/>
            <a:ext cx="6197600" cy="4279900"/>
          </a:xfrm>
          <a:prstGeom prst="rect">
            <a:avLst/>
          </a:prstGeom>
        </p:spPr>
      </p:pic>
    </p:spTree>
    <p:extLst>
      <p:ext uri="{BB962C8B-B14F-4D97-AF65-F5344CB8AC3E}">
        <p14:creationId xmlns:p14="http://schemas.microsoft.com/office/powerpoint/2010/main" val="4107597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Context Educational Example</a:t>
            </a:r>
            <a:endParaRPr lang="en-US" sz="2800" dirty="0">
              <a:solidFill>
                <a:schemeClr val="bg1"/>
              </a:solidFill>
              <a:latin typeface="Helvetica Ligh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5831"/>
            <a:ext cx="9144000" cy="4383074"/>
          </a:xfrm>
          <a:prstGeom prst="rect">
            <a:avLst/>
          </a:prstGeom>
        </p:spPr>
      </p:pic>
    </p:spTree>
    <p:extLst>
      <p:ext uri="{BB962C8B-B14F-4D97-AF65-F5344CB8AC3E}">
        <p14:creationId xmlns:p14="http://schemas.microsoft.com/office/powerpoint/2010/main" val="324319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bg1"/>
                </a:solidFill>
                <a:latin typeface="Helvetica Light"/>
              </a:rPr>
              <a:t>Behavior Ship</a:t>
            </a:r>
            <a:endParaRPr lang="en-US" sz="2800" dirty="0">
              <a:solidFill>
                <a:schemeClr val="bg1"/>
              </a:solidFill>
              <a:latin typeface="Helvetica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41123"/>
            <a:ext cx="7368507" cy="5201299"/>
          </a:xfrm>
          <a:prstGeom prst="rect">
            <a:avLst/>
          </a:prstGeom>
        </p:spPr>
      </p:pic>
    </p:spTree>
    <p:extLst>
      <p:ext uri="{BB962C8B-B14F-4D97-AF65-F5344CB8AC3E}">
        <p14:creationId xmlns:p14="http://schemas.microsoft.com/office/powerpoint/2010/main" val="57359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92" y="1453664"/>
            <a:ext cx="6943419" cy="44314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26" y="1633006"/>
            <a:ext cx="5691997" cy="3022600"/>
          </a:xfrm>
          <a:prstGeom prst="rect">
            <a:avLst/>
          </a:prstGeom>
          <a:effectLst>
            <a:outerShdw blurRad="63500" sx="102000" sy="102000" algn="ctr" rotWithShape="0">
              <a:prstClr val="black">
                <a:alpha val="40000"/>
              </a:prstClr>
            </a:outerShdw>
          </a:effectLst>
        </p:spPr>
      </p:pic>
      <p:cxnSp>
        <p:nvCxnSpPr>
          <p:cNvPr id="17" name="Curved Connector 16"/>
          <p:cNvCxnSpPr/>
          <p:nvPr/>
        </p:nvCxnSpPr>
        <p:spPr>
          <a:xfrm flipV="1">
            <a:off x="2442754" y="4271554"/>
            <a:ext cx="731520" cy="600892"/>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86784" y="5043485"/>
            <a:ext cx="4700016"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Analysis context aggregates conceptual model, binds formalized requirement, and triggers verification use case</a:t>
            </a:r>
          </a:p>
        </p:txBody>
      </p:sp>
    </p:spTree>
    <p:extLst>
      <p:ext uri="{BB962C8B-B14F-4D97-AF65-F5344CB8AC3E}">
        <p14:creationId xmlns:p14="http://schemas.microsoft.com/office/powerpoint/2010/main" val="2458943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92" y="1453664"/>
            <a:ext cx="6943419" cy="443143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104" y="2024884"/>
            <a:ext cx="4795650" cy="4142021"/>
          </a:xfrm>
          <a:prstGeom prst="rect">
            <a:avLst/>
          </a:prstGeom>
          <a:noFill/>
          <a:ln>
            <a:noFill/>
          </a:ln>
          <a:effectLst>
            <a:outerShdw blurRad="63500" sx="102000" sy="102000" algn="ctr" rotWithShape="0">
              <a:prstClr val="black">
                <a:alpha val="40000"/>
              </a:prstClr>
            </a:outerShdw>
          </a:effectLst>
        </p:spPr>
      </p:pic>
      <p:cxnSp>
        <p:nvCxnSpPr>
          <p:cNvPr id="12" name="Curved Connector 11"/>
          <p:cNvCxnSpPr/>
          <p:nvPr/>
        </p:nvCxnSpPr>
        <p:spPr>
          <a:xfrm flipV="1">
            <a:off x="3213462" y="4807131"/>
            <a:ext cx="822964" cy="470264"/>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26321" y="3194024"/>
            <a:ext cx="2488183" cy="1015663"/>
          </a:xfrm>
          <a:prstGeom prst="rect">
            <a:avLst/>
          </a:prstGeom>
          <a:solidFill>
            <a:schemeClr val="bg1"/>
          </a:solidFill>
          <a:ln w="19050">
            <a:solidFill>
              <a:srgbClr val="0432FF"/>
            </a:solidFill>
          </a:ln>
          <a:effectLst>
            <a:outerShdw blurRad="63500" sx="102000" sy="102000" algn="ctr" rotWithShape="0">
              <a:prstClr val="black">
                <a:alpha val="40000"/>
              </a:prstClr>
            </a:outerShdw>
          </a:effectLst>
        </p:spPr>
        <p:txBody>
          <a:bodyPr wrap="square" rtlCol="0">
            <a:spAutoFit/>
          </a:bodyPr>
          <a:lstStyle>
            <a:defPPr>
              <a:defRPr lang="en-US"/>
            </a:defPPr>
            <a:lvl1pPr>
              <a:defRPr sz="2000">
                <a:solidFill>
                  <a:srgbClr val="0432FF"/>
                </a:solidFill>
                <a:latin typeface="Helvetica" pitchFamily="2"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432FF"/>
                </a:solidFill>
                <a:effectLst/>
                <a:uLnTx/>
                <a:uFillTx/>
                <a:latin typeface="Helvetica" pitchFamily="2" charset="0"/>
                <a:ea typeface="+mn-ea"/>
                <a:cs typeface="+mn-cs"/>
              </a:rPr>
              <a:t>Use case initiated with same message passing mechanism</a:t>
            </a:r>
          </a:p>
        </p:txBody>
      </p:sp>
    </p:spTree>
    <p:extLst>
      <p:ext uri="{BB962C8B-B14F-4D97-AF65-F5344CB8AC3E}">
        <p14:creationId xmlns:p14="http://schemas.microsoft.com/office/powerpoint/2010/main" val="2495645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0" dirty="0">
                <a:solidFill>
                  <a:schemeClr val="bg1"/>
                </a:solidFill>
                <a:latin typeface="Helvetica Light" panose="020B0403020202020204"/>
              </a:rPr>
              <a:t>Verifying Timing Requirements by Simulation</a:t>
            </a:r>
          </a:p>
        </p:txBody>
      </p:sp>
      <p:sp>
        <p:nvSpPr>
          <p:cNvPr id="2" name="Text Placeholder 1"/>
          <p:cNvSpPr>
            <a:spLocks noGrp="1"/>
          </p:cNvSpPr>
          <p:nvPr>
            <p:ph type="body" sz="quarter" idx="4294967295"/>
          </p:nvPr>
        </p:nvSpPr>
        <p:spPr>
          <a:xfrm>
            <a:off x="912813" y="917575"/>
            <a:ext cx="8231187" cy="327025"/>
          </a:xfrm>
          <a:prstGeom prst="rect">
            <a:avLst/>
          </a:prstGeom>
        </p:spPr>
        <p:txBody>
          <a:bodyPr/>
          <a:lstStyle/>
          <a:p>
            <a:r>
              <a:rPr lang="en-US" dirty="0"/>
              <a:t>Thirty Meter Telescope</a:t>
            </a:r>
          </a:p>
        </p:txBody>
      </p:sp>
      <p:pic>
        <p:nvPicPr>
          <p:cNvPr id="8" name="Cam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9764" y="1330002"/>
            <a:ext cx="7964472" cy="4972264"/>
          </a:xfrm>
          <a:prstGeom prst="rect">
            <a:avLst/>
          </a:prstGeom>
        </p:spPr>
      </p:pic>
    </p:spTree>
    <p:extLst>
      <p:ext uri="{BB962C8B-B14F-4D97-AF65-F5344CB8AC3E}">
        <p14:creationId xmlns:p14="http://schemas.microsoft.com/office/powerpoint/2010/main" val="1102052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Simulation Configuration with Cameo</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704" y="1281548"/>
            <a:ext cx="6659612" cy="4912829"/>
          </a:xfrm>
          <a:prstGeom prst="rect">
            <a:avLst/>
          </a:prstGeom>
        </p:spPr>
      </p:pic>
    </p:spTree>
    <p:extLst>
      <p:ext uri="{BB962C8B-B14F-4D97-AF65-F5344CB8AC3E}">
        <p14:creationId xmlns:p14="http://schemas.microsoft.com/office/powerpoint/2010/main" val="1938065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3691" y="488325"/>
            <a:ext cx="8917497" cy="436031"/>
          </a:xfrm>
        </p:spPr>
        <p:txBody>
          <a:bodyPr/>
          <a:lstStyle/>
          <a:p>
            <a:r>
              <a:rPr lang="en-US" b="0" dirty="0">
                <a:solidFill>
                  <a:schemeClr val="bg1"/>
                </a:solidFill>
                <a:latin typeface="Helvetica Light"/>
              </a:rPr>
              <a:t>TMT MBSE follows a well defined Modeling Approach</a:t>
            </a:r>
          </a:p>
        </p:txBody>
      </p:sp>
      <p:sp>
        <p:nvSpPr>
          <p:cNvPr id="45" name="Text Placeholder 3"/>
          <p:cNvSpPr>
            <a:spLocks noGrp="1"/>
          </p:cNvSpPr>
          <p:nvPr>
            <p:ph type="body" sz="quarter" idx="4294967295"/>
          </p:nvPr>
        </p:nvSpPr>
        <p:spPr>
          <a:xfrm>
            <a:off x="454026" y="1221956"/>
            <a:ext cx="8248650" cy="4879975"/>
          </a:xfrm>
          <a:prstGeom prst="rect">
            <a:avLst/>
          </a:prstGeom>
        </p:spPr>
        <p:txBody>
          <a:bodyPr/>
          <a:lstStyle/>
          <a:p>
            <a:pPr>
              <a:defRPr/>
            </a:pPr>
            <a:r>
              <a:rPr lang="en-US" sz="2600" dirty="0">
                <a:solidFill>
                  <a:schemeClr val="bg1"/>
                </a:solidFill>
              </a:rPr>
              <a:t>Object-Oriented Systems Engineering </a:t>
            </a:r>
            <a:r>
              <a:rPr lang="en-US" sz="2600" dirty="0" smtClean="0">
                <a:solidFill>
                  <a:schemeClr val="bg1"/>
                </a:solidFill>
              </a:rPr>
              <a:t>Method </a:t>
            </a:r>
            <a:r>
              <a:rPr lang="en-US" sz="2600" b="1" dirty="0">
                <a:solidFill>
                  <a:schemeClr val="bg1"/>
                </a:solidFill>
              </a:rPr>
              <a:t>(</a:t>
            </a:r>
            <a:r>
              <a:rPr lang="en-US" sz="2600" b="1" dirty="0">
                <a:solidFill>
                  <a:schemeClr val="accent2"/>
                </a:solidFill>
              </a:rPr>
              <a:t>OOSEM</a:t>
            </a:r>
            <a:r>
              <a:rPr lang="en-US" sz="2600" b="1" dirty="0">
                <a:solidFill>
                  <a:schemeClr val="bg1"/>
                </a:solidFill>
              </a:rPr>
              <a:t>)</a:t>
            </a:r>
            <a:r>
              <a:rPr lang="en-US" sz="2600" dirty="0">
                <a:solidFill>
                  <a:schemeClr val="bg1"/>
                </a:solidFill>
              </a:rPr>
              <a:t>, but with additional activities focusing on building an executable model</a:t>
            </a:r>
          </a:p>
          <a:p>
            <a:pPr>
              <a:defRPr/>
            </a:pPr>
            <a:r>
              <a:rPr lang="en-US" sz="2600" dirty="0">
                <a:solidFill>
                  <a:schemeClr val="bg1"/>
                </a:solidFill>
              </a:rPr>
              <a:t>Use case driven model development</a:t>
            </a:r>
          </a:p>
          <a:p>
            <a:pPr>
              <a:defRPr/>
            </a:pPr>
            <a:r>
              <a:rPr lang="en-US" sz="2600" dirty="0">
                <a:solidFill>
                  <a:schemeClr val="bg1"/>
                </a:solidFill>
              </a:rPr>
              <a:t>Challenges:</a:t>
            </a:r>
          </a:p>
          <a:p>
            <a:pPr lvl="1">
              <a:defRPr/>
            </a:pPr>
            <a:r>
              <a:rPr lang="en-US" sz="2300" dirty="0">
                <a:solidFill>
                  <a:schemeClr val="bg1"/>
                </a:solidFill>
              </a:rPr>
              <a:t>JPL is a </a:t>
            </a:r>
            <a:r>
              <a:rPr lang="en-US" sz="2300" b="1" dirty="0">
                <a:solidFill>
                  <a:schemeClr val="accent2"/>
                </a:solidFill>
              </a:rPr>
              <a:t>supplier</a:t>
            </a:r>
            <a:r>
              <a:rPr lang="en-US" sz="2300" b="1" dirty="0">
                <a:solidFill>
                  <a:schemeClr val="bg1"/>
                </a:solidFill>
              </a:rPr>
              <a:t> </a:t>
            </a:r>
            <a:r>
              <a:rPr lang="en-US" sz="2300" dirty="0">
                <a:solidFill>
                  <a:schemeClr val="bg1"/>
                </a:solidFill>
              </a:rPr>
              <a:t>for a number of subsystems of the TMT (the </a:t>
            </a:r>
            <a:r>
              <a:rPr lang="en-US" sz="2300" b="1" dirty="0">
                <a:solidFill>
                  <a:schemeClr val="accent2"/>
                </a:solidFill>
              </a:rPr>
              <a:t>customer</a:t>
            </a:r>
            <a:r>
              <a:rPr lang="en-US" sz="2300" dirty="0">
                <a:solidFill>
                  <a:schemeClr val="bg1"/>
                </a:solidFill>
              </a:rPr>
              <a:t>)</a:t>
            </a:r>
          </a:p>
          <a:p>
            <a:pPr lvl="1">
              <a:defRPr/>
            </a:pPr>
            <a:r>
              <a:rPr lang="en-US" sz="2300" dirty="0">
                <a:solidFill>
                  <a:schemeClr val="bg1"/>
                </a:solidFill>
              </a:rPr>
              <a:t>Model is used by a number of teams, including TMT</a:t>
            </a:r>
          </a:p>
        </p:txBody>
      </p:sp>
      <p:sp>
        <p:nvSpPr>
          <p:cNvPr id="5" name="TextBox 4">
            <a:extLst>
              <a:ext uri="{FF2B5EF4-FFF2-40B4-BE49-F238E27FC236}">
                <a16:creationId xmlns:a16="http://schemas.microsoft.com/office/drawing/2014/main" id="{B3E50E5B-453B-4948-91B3-DE4A15718A56}"/>
              </a:ext>
            </a:extLst>
          </p:cNvPr>
          <p:cNvSpPr txBox="1"/>
          <p:nvPr/>
        </p:nvSpPr>
        <p:spPr>
          <a:xfrm>
            <a:off x="1011536" y="5100104"/>
            <a:ext cx="7120928" cy="646331"/>
          </a:xfrm>
          <a:prstGeom prst="rect">
            <a:avLst/>
          </a:prstGeom>
          <a:solidFill>
            <a:schemeClr val="accent2"/>
          </a:solidFill>
          <a:effectLst>
            <a:glow rad="635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Arial"/>
                <a:ea typeface="+mn-ea"/>
                <a:cs typeface="+mn-cs"/>
              </a:rPr>
              <a:t>ESEM</a:t>
            </a:r>
            <a:r>
              <a:rPr kumimoji="0" lang="en-US" sz="3000" b="1" i="0" u="none" strike="noStrike" kern="1200" cap="none" spc="0" normalizeH="0" baseline="0" noProof="0" dirty="0">
                <a:ln>
                  <a:noFill/>
                </a:ln>
                <a:solidFill>
                  <a:schemeClr val="bg1"/>
                </a:solidFill>
                <a:effectLst/>
                <a:uLnTx/>
                <a:uFillTx/>
                <a:latin typeface="Arial"/>
                <a:ea typeface="+mn-ea"/>
                <a:cs typeface="+mn-cs"/>
              </a:rPr>
              <a:t> = </a:t>
            </a:r>
            <a:r>
              <a:rPr kumimoji="0" lang="en-US" sz="3600" b="1" i="0" u="none" strike="noStrike" kern="1200" cap="none" spc="0" normalizeH="0" baseline="0" noProof="0" dirty="0">
                <a:ln>
                  <a:noFill/>
                </a:ln>
                <a:solidFill>
                  <a:schemeClr val="bg1"/>
                </a:solidFill>
                <a:effectLst/>
                <a:uLnTx/>
                <a:uFillTx/>
                <a:latin typeface="Arial"/>
                <a:ea typeface="+mn-ea"/>
                <a:cs typeface="+mn-cs"/>
              </a:rPr>
              <a:t>OOSEM</a:t>
            </a:r>
            <a:r>
              <a:rPr kumimoji="0" lang="en-US" sz="3000" b="1" i="0" u="none" strike="noStrike" kern="1200" cap="none" spc="0" normalizeH="0" baseline="0" noProof="0" dirty="0">
                <a:ln>
                  <a:noFill/>
                </a:ln>
                <a:solidFill>
                  <a:schemeClr val="bg1"/>
                </a:solidFill>
                <a:effectLst/>
                <a:uLnTx/>
                <a:uFillTx/>
                <a:latin typeface="Arial"/>
                <a:ea typeface="+mn-ea"/>
                <a:cs typeface="+mn-cs"/>
              </a:rPr>
              <a:t> + </a:t>
            </a:r>
            <a:r>
              <a:rPr kumimoji="0" lang="en-US" sz="3600" b="1" i="0" u="none" strike="noStrike" kern="1200" cap="none" spc="0" normalizeH="0" baseline="0" noProof="0" dirty="0">
                <a:ln>
                  <a:noFill/>
                </a:ln>
                <a:solidFill>
                  <a:schemeClr val="bg1"/>
                </a:solidFill>
                <a:effectLst/>
                <a:uLnTx/>
                <a:uFillTx/>
                <a:latin typeface="Arial"/>
                <a:ea typeface="+mn-ea"/>
                <a:cs typeface="+mn-cs"/>
              </a:rPr>
              <a:t>Executability</a:t>
            </a:r>
            <a:endParaRPr kumimoji="0" lang="en-US" sz="3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Rectangle 5"/>
          <p:cNvSpPr/>
          <p:nvPr/>
        </p:nvSpPr>
        <p:spPr>
          <a:xfrm>
            <a:off x="7531100" y="6261100"/>
            <a:ext cx="1454150" cy="4889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636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Executing a scenario</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7615"/>
            <a:ext cx="9144000" cy="1922770"/>
          </a:xfrm>
          <a:prstGeom prst="rect">
            <a:avLst/>
          </a:prstGeom>
        </p:spPr>
      </p:pic>
    </p:spTree>
    <p:extLst>
      <p:ext uri="{BB962C8B-B14F-4D97-AF65-F5344CB8AC3E}">
        <p14:creationId xmlns:p14="http://schemas.microsoft.com/office/powerpoint/2010/main" val="3953895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smtClean="0">
                <a:latin typeface="Helvetica Light"/>
              </a:rPr>
              <a:t>Simulation Run</a:t>
            </a:r>
            <a:endParaRPr lang="en-US" b="0" dirty="0">
              <a:latin typeface="Helvetica 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8790"/>
            <a:ext cx="9144000" cy="2640419"/>
          </a:xfrm>
          <a:prstGeom prst="rect">
            <a:avLst/>
          </a:prstGeom>
        </p:spPr>
      </p:pic>
    </p:spTree>
    <p:extLst>
      <p:ext uri="{BB962C8B-B14F-4D97-AF65-F5344CB8AC3E}">
        <p14:creationId xmlns:p14="http://schemas.microsoft.com/office/powerpoint/2010/main" val="386520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13" y="467896"/>
            <a:ext cx="8232774" cy="436031"/>
          </a:xfrm>
        </p:spPr>
        <p:txBody>
          <a:bodyPr/>
          <a:lstStyle/>
          <a:p>
            <a:r>
              <a:rPr lang="en-US" b="0" dirty="0" smtClean="0">
                <a:latin typeface="Helvetica Light"/>
              </a:rPr>
              <a:t>Analysis by Simulation</a:t>
            </a:r>
            <a:endParaRPr lang="en-US" b="0" dirty="0">
              <a:latin typeface="Helvetica Ligh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357" y="1071132"/>
            <a:ext cx="6581286" cy="5786868"/>
          </a:xfrm>
          <a:prstGeom prst="rect">
            <a:avLst/>
          </a:prstGeom>
        </p:spPr>
      </p:pic>
    </p:spTree>
    <p:extLst>
      <p:ext uri="{BB962C8B-B14F-4D97-AF65-F5344CB8AC3E}">
        <p14:creationId xmlns:p14="http://schemas.microsoft.com/office/powerpoint/2010/main" val="425752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350124"/>
            <a:ext cx="8520600" cy="959930"/>
          </a:xfrm>
          <a:prstGeom prst="rect">
            <a:avLst/>
          </a:prstGeom>
        </p:spPr>
        <p:txBody>
          <a:bodyPr spcFirstLastPara="1" wrap="square" lIns="91425" tIns="91425" rIns="91425" bIns="91425" anchor="t" anchorCtr="0">
            <a:noAutofit/>
          </a:bodyPr>
          <a:lstStyle/>
          <a:p>
            <a:r>
              <a:rPr lang="en" sz="2800" dirty="0">
                <a:solidFill>
                  <a:schemeClr val="bg1"/>
                </a:solidFill>
                <a:latin typeface="Helvetica Light" panose="020B0403020202020204"/>
              </a:rPr>
              <a:t>Systems Model is developed according to ESEM</a:t>
            </a:r>
            <a:br>
              <a:rPr lang="en" sz="2800" dirty="0">
                <a:solidFill>
                  <a:schemeClr val="bg1"/>
                </a:solidFill>
                <a:latin typeface="Helvetica Light" panose="020B0403020202020204"/>
              </a:rPr>
            </a:br>
            <a:r>
              <a:rPr lang="en" sz="2800" dirty="0">
                <a:solidFill>
                  <a:schemeClr val="bg1"/>
                </a:solidFill>
                <a:latin typeface="Helvetica Light" panose="020B0403020202020204"/>
              </a:rPr>
              <a:t>using Cookbook Patterns</a:t>
            </a:r>
            <a:endParaRPr sz="2800" dirty="0">
              <a:solidFill>
                <a:schemeClr val="bg1"/>
              </a:solidFill>
              <a:latin typeface="Helvetica Light" panose="020B0403020202020204"/>
            </a:endParaRPr>
          </a:p>
        </p:txBody>
      </p:sp>
      <p:sp>
        <p:nvSpPr>
          <p:cNvPr id="103" name="Shape 103"/>
          <p:cNvSpPr txBox="1">
            <a:spLocks noGrp="1"/>
          </p:cNvSpPr>
          <p:nvPr>
            <p:ph type="body" idx="1"/>
          </p:nvPr>
        </p:nvSpPr>
        <p:spPr>
          <a:xfrm>
            <a:off x="373246" y="1780399"/>
            <a:ext cx="8520600" cy="3416400"/>
          </a:xfrm>
          <a:prstGeom prst="rect">
            <a:avLst/>
          </a:prstGeom>
        </p:spPr>
        <p:txBody>
          <a:bodyPr spcFirstLastPara="1" wrap="square" lIns="91425" tIns="91425" rIns="91425" bIns="91425" anchor="t" anchorCtr="0">
            <a:noAutofit/>
          </a:bodyPr>
          <a:lstStyle/>
          <a:p>
            <a:pPr marL="342900" lvl="0">
              <a:spcBef>
                <a:spcPts val="624"/>
              </a:spcBef>
              <a:buSzTx/>
              <a:buFont typeface="Arial"/>
              <a:buChar char="•"/>
            </a:pPr>
            <a:r>
              <a:rPr lang="en-US" sz="2400" dirty="0">
                <a:solidFill>
                  <a:srgbClr val="FFFFFF"/>
                </a:solidFill>
              </a:rPr>
              <a:t>Define APS Mission boundaries</a:t>
            </a:r>
          </a:p>
          <a:p>
            <a:pPr marL="342900" lvl="0">
              <a:spcBef>
                <a:spcPts val="624"/>
              </a:spcBef>
              <a:buSzTx/>
              <a:buFont typeface="Arial"/>
              <a:buChar char="•"/>
            </a:pPr>
            <a:r>
              <a:rPr lang="en-US" sz="2400" dirty="0">
                <a:solidFill>
                  <a:schemeClr val="accent5">
                    <a:lumMod val="60000"/>
                    <a:lumOff val="40000"/>
                  </a:schemeClr>
                </a:solidFill>
              </a:rPr>
              <a:t>Elaborate Conceptual Architecture</a:t>
            </a:r>
          </a:p>
          <a:p>
            <a:pPr marL="342900" lvl="0">
              <a:spcBef>
                <a:spcPts val="624"/>
              </a:spcBef>
              <a:buSzTx/>
              <a:buFont typeface="Arial"/>
              <a:buChar char="•"/>
            </a:pPr>
            <a:r>
              <a:rPr lang="en-US" sz="2400" dirty="0">
                <a:solidFill>
                  <a:srgbClr val="FFFFFF"/>
                </a:solidFill>
              </a:rPr>
              <a:t>Capture Component Behavior and Characteristics</a:t>
            </a:r>
          </a:p>
          <a:p>
            <a:pPr marL="342900" lvl="0">
              <a:spcBef>
                <a:spcPts val="624"/>
              </a:spcBef>
              <a:buSzTx/>
              <a:buFont typeface="Arial"/>
              <a:buChar char="•"/>
            </a:pPr>
            <a:r>
              <a:rPr lang="en-US" sz="2400" dirty="0">
                <a:solidFill>
                  <a:schemeClr val="accent5">
                    <a:lumMod val="60000"/>
                    <a:lumOff val="40000"/>
                  </a:schemeClr>
                </a:solidFill>
              </a:rPr>
              <a:t>Specify Interactions between Components</a:t>
            </a:r>
          </a:p>
          <a:p>
            <a:pPr marL="342900" lvl="0">
              <a:spcBef>
                <a:spcPts val="624"/>
              </a:spcBef>
              <a:buSzTx/>
              <a:buFont typeface="Arial"/>
              <a:buChar char="•"/>
            </a:pPr>
            <a:r>
              <a:rPr lang="en-US" sz="2400" dirty="0">
                <a:solidFill>
                  <a:srgbClr val="FFFFFF"/>
                </a:solidFill>
              </a:rPr>
              <a:t>Run Analyses</a:t>
            </a:r>
          </a:p>
        </p:txBody>
      </p:sp>
    </p:spTree>
    <p:extLst>
      <p:ext uri="{BB962C8B-B14F-4D97-AF65-F5344CB8AC3E}">
        <p14:creationId xmlns:p14="http://schemas.microsoft.com/office/powerpoint/2010/main" val="2086092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ASA-JPL_Template_Black_4-3_vA4b.pptx" id="{9B378139-7C89-4CA5-BF31-5B32866F4253}" vid="{B3881C41-B6D4-4264-8C34-FC99DBDD08B0}"/>
    </a:ext>
  </a:extLst>
</a:theme>
</file>

<file path=ppt/theme/theme2.xml><?xml version="1.0" encoding="utf-8"?>
<a:theme xmlns:a="http://schemas.openxmlformats.org/drawingml/2006/main" name="Content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ASA-JPL_Template_Black_4-3_vA4b.pptx" id="{9B378139-7C89-4CA5-BF31-5B32866F4253}" vid="{6B8DD0EE-AA7E-4D67-83D7-4C78A1A6FEA5}"/>
    </a:ext>
  </a:extLst>
</a:theme>
</file>

<file path=ppt/theme/theme3.xml><?xml version="1.0" encoding="utf-8"?>
<a:theme xmlns:a="http://schemas.openxmlformats.org/drawingml/2006/main" name="1_Content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ASA-JPL_Template_White_4-3_vA4b.pptx" id="{7B8D12C4-D37B-435B-AE4D-3453E655E235}" vid="{455B392E-6690-4AB2-809C-3338799A27E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F145E297140E45B797E081426A2797" ma:contentTypeVersion="" ma:contentTypeDescription="Create a new document." ma:contentTypeScope="" ma:versionID="160958be7475a95d82e96848130d1730">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6D7598-51B9-4C30-8FB9-ECD72B5B3689}">
  <ds:schemaRefs>
    <ds:schemaRef ds:uri="http://schemas.microsoft.com/sharepoint/v3/contenttype/forms"/>
  </ds:schemaRefs>
</ds:datastoreItem>
</file>

<file path=customXml/itemProps2.xml><?xml version="1.0" encoding="utf-8"?>
<ds:datastoreItem xmlns:ds="http://schemas.openxmlformats.org/officeDocument/2006/customXml" ds:itemID="{2FCD43A2-AC81-4B7E-BC69-6F1D80EB6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C25F09-E577-402A-9AD5-54777E7C0CD7}">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Slides</Template>
  <TotalTime>4368</TotalTime>
  <Words>2414</Words>
  <Application>Microsoft Office PowerPoint</Application>
  <PresentationFormat>On-screen Show (4:3)</PresentationFormat>
  <Paragraphs>448</Paragraphs>
  <Slides>82</Slides>
  <Notes>46</Notes>
  <HiddenSlides>0</HiddenSlides>
  <MMClips>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82</vt:i4>
      </vt:variant>
    </vt:vector>
  </HeadingPairs>
  <TitlesOfParts>
    <vt:vector size="93" baseType="lpstr">
      <vt:lpstr>MS PGothic</vt:lpstr>
      <vt:lpstr>Arial</vt:lpstr>
      <vt:lpstr>Calibri</vt:lpstr>
      <vt:lpstr>Helvetica</vt:lpstr>
      <vt:lpstr>Helvetica Light</vt:lpstr>
      <vt:lpstr>HelveticaNeueLT Com 65 Md</vt:lpstr>
      <vt:lpstr>Times New Roman</vt:lpstr>
      <vt:lpstr>Wingdings 3</vt:lpstr>
      <vt:lpstr>Title Slides</vt:lpstr>
      <vt:lpstr>Content Slides</vt:lpstr>
      <vt:lpstr>1_Content Slides</vt:lpstr>
      <vt:lpstr>PowerPoint Presentation</vt:lpstr>
      <vt:lpstr>PowerPoint Presentation</vt:lpstr>
      <vt:lpstr>NASA Jet Propulsion Laboratory (JPL)</vt:lpstr>
      <vt:lpstr>Application of SysML</vt:lpstr>
      <vt:lpstr>PowerPoint Presentation</vt:lpstr>
      <vt:lpstr>TMT applies “Hybrid” Systems Engineering Approach </vt:lpstr>
      <vt:lpstr>TMT MBSE Approach delivers consistent, verifiable engineering products</vt:lpstr>
      <vt:lpstr>TMT MBSE follows a well defined Modeling Approach</vt:lpstr>
      <vt:lpstr>Systems Model is developed according to ESEM using Cookbook Patterns</vt:lpstr>
      <vt:lpstr>PowerPoint Presentation</vt:lpstr>
      <vt:lpstr>PowerPoint Presentation</vt:lpstr>
      <vt:lpstr>PowerPoint Presentation</vt:lpstr>
      <vt:lpstr>TMT Analysis workflows drive the OpenSE Cookbook</vt:lpstr>
      <vt:lpstr>PowerPoint Presentation</vt:lpstr>
      <vt:lpstr>JPL develops requirements for Systems Environment (tooling) through Case Studies</vt:lpstr>
      <vt:lpstr>Open Model Based Engineering Environment</vt:lpstr>
      <vt:lpstr>Pattern Structure</vt:lpstr>
      <vt:lpstr>PowerPoint Presentation</vt:lpstr>
      <vt:lpstr>Requirements Verification</vt:lpstr>
      <vt:lpstr>Formalizing Requirements with Property Based requirements</vt:lpstr>
      <vt:lpstr>Verifying Timing Requirements by Simulation</vt:lpstr>
      <vt:lpstr>Monte Carlo Driven Analysis</vt:lpstr>
      <vt:lpstr>Behavior with Probabilities</vt:lpstr>
      <vt:lpstr>Resulting Trace</vt:lpstr>
      <vt:lpstr>Error Budget Management</vt:lpstr>
      <vt:lpstr>APS - Alignment error of the M3 to APS interface </vt:lpstr>
      <vt:lpstr>Specify RSS Tree</vt:lpstr>
      <vt:lpstr>Conclusions and Summary</vt:lpstr>
      <vt:lpstr>Acknowledgements</vt:lpstr>
      <vt:lpstr>References</vt:lpstr>
      <vt:lpstr>PowerPoint Presentation</vt:lpstr>
      <vt:lpstr>Who is Robert?</vt:lpstr>
      <vt:lpstr>OpenSE Cookbook promotes re-use</vt:lpstr>
      <vt:lpstr>OpenSE Cookbook and Template Model</vt:lpstr>
      <vt:lpstr>OpenSE Cookbook is used as reference</vt:lpstr>
      <vt:lpstr>Define APS Mission  boundaries</vt:lpstr>
      <vt:lpstr>Elaborate Conceptual Architecture</vt:lpstr>
      <vt:lpstr>Capture Component Behavior and Characteristics</vt:lpstr>
      <vt:lpstr>Specify Interactions Between Components</vt:lpstr>
      <vt:lpstr>Run Analyses</vt:lpstr>
      <vt:lpstr>System Context</vt:lpstr>
      <vt:lpstr>Analysis Context</vt:lpstr>
      <vt:lpstr>Context Educational Example</vt:lpstr>
      <vt:lpstr>Behavior Ship</vt:lpstr>
      <vt:lpstr>Verifying Timing Requirements by Simulation</vt:lpstr>
      <vt:lpstr>Verifying Timing Requirements by Simulation</vt:lpstr>
      <vt:lpstr>Verifying Timing Requirements by Simulation</vt:lpstr>
      <vt:lpstr>Simulation Configuration with Cameo</vt:lpstr>
      <vt:lpstr>Executing a scenario</vt:lpstr>
      <vt:lpstr>Simulation Run</vt:lpstr>
      <vt:lpstr>Analysis by Simulation</vt:lpstr>
      <vt:lpstr>Single Element Analysis Context</vt:lpstr>
      <vt:lpstr>Behavior with Probablity</vt:lpstr>
      <vt:lpstr>Example Quadrupedal Robot</vt:lpstr>
      <vt:lpstr>Behavior with probability</vt:lpstr>
      <vt:lpstr>Individual Results</vt:lpstr>
      <vt:lpstr>Analysis Context</vt:lpstr>
      <vt:lpstr>Analysis Result</vt:lpstr>
      <vt:lpstr>Cameo Simulation Toolkit</vt:lpstr>
      <vt:lpstr>Error Roll-up Pattern</vt:lpstr>
      <vt:lpstr>RSS Parametric Model</vt:lpstr>
      <vt:lpstr>APS - Alignment error of the M3 to APS interface </vt:lpstr>
      <vt:lpstr>Specify RSS Tree</vt:lpstr>
      <vt:lpstr>OpenSE Cookbook promotes re-use</vt:lpstr>
      <vt:lpstr>OpenSE Cookbook and Template Model</vt:lpstr>
      <vt:lpstr>OpenSE Cookbook is used as reference</vt:lpstr>
      <vt:lpstr>Define APS Mission  boundaries</vt:lpstr>
      <vt:lpstr>Elaborate Conceptual Architecture</vt:lpstr>
      <vt:lpstr>Capture Component Behavior and Characteristics</vt:lpstr>
      <vt:lpstr>Specify Interactions Between Components</vt:lpstr>
      <vt:lpstr>Run Analyses</vt:lpstr>
      <vt:lpstr>System Context</vt:lpstr>
      <vt:lpstr>Analysis Context</vt:lpstr>
      <vt:lpstr>Context Educational Example</vt:lpstr>
      <vt:lpstr>Behavior Ship</vt:lpstr>
      <vt:lpstr>Verifying Timing Requirements by Simulation</vt:lpstr>
      <vt:lpstr>Verifying Timing Requirements by Simulation</vt:lpstr>
      <vt:lpstr>Verifying Timing Requirements by Simulation</vt:lpstr>
      <vt:lpstr>Simulation Configuration with Cameo</vt:lpstr>
      <vt:lpstr>Executing a scenario</vt:lpstr>
      <vt:lpstr>Simulation Run</vt:lpstr>
      <vt:lpstr>Analysis by Simulation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Karban, Robert (3015)</cp:lastModifiedBy>
  <cp:revision>451</cp:revision>
  <cp:lastPrinted>2014-07-14T23:49:38Z</cp:lastPrinted>
  <dcterms:created xsi:type="dcterms:W3CDTF">2018-04-10T05:01:55Z</dcterms:created>
  <dcterms:modified xsi:type="dcterms:W3CDTF">2018-06-19T20:33:42Z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0x0101008AF145E297140E45B797E081426A2797</vt:lpwstr>
  </property>
</Properties>
</file>